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4"/>
  </p:notesMasterIdLst>
  <p:sldIdLst>
    <p:sldId id="2817" r:id="rId2"/>
    <p:sldId id="2823" r:id="rId3"/>
    <p:sldId id="2808" r:id="rId4"/>
    <p:sldId id="297" r:id="rId5"/>
    <p:sldId id="298" r:id="rId6"/>
    <p:sldId id="289" r:id="rId7"/>
    <p:sldId id="500" r:id="rId8"/>
    <p:sldId id="2807" r:id="rId9"/>
    <p:sldId id="774" r:id="rId10"/>
    <p:sldId id="580" r:id="rId11"/>
    <p:sldId id="581" r:id="rId12"/>
    <p:sldId id="2805" r:id="rId13"/>
    <p:sldId id="538" r:id="rId14"/>
    <p:sldId id="2811" r:id="rId15"/>
    <p:sldId id="791" r:id="rId16"/>
    <p:sldId id="2822" r:id="rId17"/>
    <p:sldId id="260" r:id="rId18"/>
    <p:sldId id="792" r:id="rId19"/>
    <p:sldId id="778" r:id="rId20"/>
    <p:sldId id="779" r:id="rId21"/>
    <p:sldId id="780" r:id="rId22"/>
    <p:sldId id="781" r:id="rId23"/>
    <p:sldId id="783" r:id="rId24"/>
    <p:sldId id="782" r:id="rId25"/>
    <p:sldId id="355" r:id="rId26"/>
    <p:sldId id="566" r:id="rId27"/>
    <p:sldId id="2820" r:id="rId28"/>
    <p:sldId id="594" r:id="rId29"/>
    <p:sldId id="521" r:id="rId30"/>
    <p:sldId id="2810" r:id="rId31"/>
    <p:sldId id="349" r:id="rId32"/>
    <p:sldId id="2814"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381"/>
    <p:restoredTop sz="96208"/>
  </p:normalViewPr>
  <p:slideViewPr>
    <p:cSldViewPr snapToGrid="0" snapToObjects="1">
      <p:cViewPr varScale="1">
        <p:scale>
          <a:sx n="144" d="100"/>
          <a:sy n="144" d="100"/>
        </p:scale>
        <p:origin x="216" y="3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722D39-441E-F449-B530-EAFF6A697906}" type="datetimeFigureOut">
              <a:rPr lang="en-US" smtClean="0"/>
              <a:t>4/1/21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39A3D4-0623-4A40-AAFA-E15C2DC5DF26}" type="slidenum">
              <a:rPr lang="en-US" smtClean="0"/>
              <a:t>‹#›</a:t>
            </a:fld>
            <a:endParaRPr lang="en-US"/>
          </a:p>
        </p:txBody>
      </p:sp>
    </p:spTree>
    <p:extLst>
      <p:ext uri="{BB962C8B-B14F-4D97-AF65-F5344CB8AC3E}">
        <p14:creationId xmlns:p14="http://schemas.microsoft.com/office/powerpoint/2010/main" val="33316533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doi.org/10.3389/fmed.2020.585744"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a:t>I am please to welcome today’s speaker….</a:t>
            </a:r>
          </a:p>
          <a:p>
            <a:r>
              <a:rPr lang="en-US" sz="1200" b="0" i="0" dirty="0">
                <a:effectLst/>
                <a:latin typeface="+mn-lt"/>
                <a:ea typeface="+mn-ea"/>
                <a:cs typeface="+mn-cs"/>
                <a:sym typeface="OpenSans-Regular"/>
              </a:rPr>
              <a:t>Dr. Cate Collings is the current President of ACLM and a board-certified practicing cardiologist in Silicon Valley. She received her BS at the University of California and her MS in Exercise Physiology followed by an MD degree at the University of Wisconsin. Returning to California, her residency and cardiology fellowship training were completed at Stanford University Medical Center. Dr. Collings established and provides ongoing medical directorship to the El Camino Hospital Cardiopulmonary Wellness Center targeting lifestyle measures to improve the health of cardiac patients. In addition to her clinical work, she is developing a Women’s Heart Center to focus on women specific cardiovascular disease management and on the unique application of lifestyle competencies to women and their family’s heart health. Dr. Collings joined the ACLM Board in 2015 to bridge to the cardiology community and promote lifestyle intervention on equal footing with other cardiovascular interventions. </a:t>
            </a:r>
          </a:p>
          <a:p>
            <a:r>
              <a:rPr lang="en-US" sz="1200" b="0" i="0" dirty="0">
                <a:effectLst/>
                <a:latin typeface="+mn-lt"/>
                <a:ea typeface="+mn-ea"/>
                <a:cs typeface="+mn-cs"/>
                <a:sym typeface="OpenSans-Regular"/>
              </a:rPr>
              <a:t>And now, I turn it over to Dr. Collings.</a:t>
            </a:r>
            <a:endParaRPr lang="en-US" dirty="0"/>
          </a:p>
        </p:txBody>
      </p:sp>
    </p:spTree>
    <p:extLst>
      <p:ext uri="{BB962C8B-B14F-4D97-AF65-F5344CB8AC3E}">
        <p14:creationId xmlns:p14="http://schemas.microsoft.com/office/powerpoint/2010/main" val="18226496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914400" y="4343400"/>
            <a:ext cx="5029200" cy="4114800"/>
          </a:xfrm>
          <a:prstGeom prst="rect">
            <a:avLst/>
          </a:prstGeom>
        </p:spPr>
        <p:txBody>
          <a:bodyPr/>
          <a:lstStyle/>
          <a:p>
            <a:r>
              <a:rPr lang="en-US" dirty="0"/>
              <a:t>And a report on the State of the Health published in JAMA on the Burden of Diseases demonstrated that of all the risks, dietary risk the leading cause of death and disability.  A drill down into this data a bit more demonstrates that 7 of the top 10 risks were also lifestyle related.  And in a companion article looking at 195 countries over the same time period, suboptimal diet was considered the #1 preventable risk factor for death and disability f</a:t>
            </a:r>
          </a:p>
          <a:p>
            <a:endParaRPr lang="en-US" dirty="0"/>
          </a:p>
          <a:p>
            <a:r>
              <a:rPr lang="en-US" sz="1200" baseline="30000" dirty="0">
                <a:solidFill>
                  <a:schemeClr val="bg1"/>
                </a:solidFill>
                <a:latin typeface="Futura Std Light" panose="020B0402020204020303" pitchFamily="34" charset="0"/>
                <a:ea typeface="Calibri"/>
                <a:cs typeface="Calibri"/>
                <a:sym typeface="Calibri"/>
              </a:rPr>
              <a:t>1</a:t>
            </a:r>
            <a:r>
              <a:rPr lang="en-US" sz="1200" dirty="0">
                <a:solidFill>
                  <a:schemeClr val="bg1"/>
                </a:solidFill>
                <a:latin typeface="Futura Std Light" panose="020B0402020204020303" pitchFamily="34" charset="0"/>
                <a:ea typeface="Calibri"/>
                <a:cs typeface="Calibri"/>
                <a:sym typeface="Calibri"/>
              </a:rPr>
              <a:t>The State of US Health, 1990-2010. Burden of Diseases, Injuries, and Risk Factors. JAMA. 2013; 310(6):591-606. doi:10.1001/jama.2013.13805; CDC </a:t>
            </a:r>
            <a:r>
              <a:rPr lang="en-US" sz="1200" dirty="0" err="1">
                <a:solidFill>
                  <a:schemeClr val="bg1"/>
                </a:solidFill>
                <a:latin typeface="Futura Std Light" panose="020B0402020204020303" pitchFamily="34" charset="0"/>
                <a:ea typeface="Calibri"/>
                <a:cs typeface="Calibri"/>
                <a:sym typeface="Calibri"/>
              </a:rPr>
              <a:t>FastStats</a:t>
            </a:r>
            <a:r>
              <a:rPr lang="en-US" sz="1200" dirty="0">
                <a:solidFill>
                  <a:schemeClr val="bg1"/>
                </a:solidFill>
                <a:latin typeface="Futura Std Light" panose="020B0402020204020303" pitchFamily="34" charset="0"/>
                <a:ea typeface="Calibri"/>
                <a:cs typeface="Calibri"/>
                <a:sym typeface="Calibri"/>
              </a:rPr>
              <a:t> on overweight and obesity, 2017; CDC National Diabetes Statistics Report, 2017; Zipongo Analysis</a:t>
            </a:r>
          </a:p>
          <a:p>
            <a:endParaRPr lang="en-US" dirty="0"/>
          </a:p>
          <a:p>
            <a:r>
              <a:rPr lang="en-US" dirty="0"/>
              <a:t>rom chronic non-communicable diseases. </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71241B-D0BD-694C-95AD-33E33F0169F4}" type="slidenum">
              <a:rPr kumimoji="0" lang="en-US" sz="1800" b="0" i="0" u="none" strike="noStrike" kern="1200" cap="none" spc="0" normalizeH="0" baseline="0" noProof="0" smtClean="0">
                <a:ln>
                  <a:noFill/>
                </a:ln>
                <a:solidFill>
                  <a:srgbClr val="000000"/>
                </a:solidFill>
                <a:effectLst/>
                <a:uLnTx/>
                <a:uFillTx/>
                <a:latin typeface="OpenSans-Regular"/>
                <a:sym typeface="Franklin Gothic Book"/>
              </a:rPr>
              <a:pPr marL="0" marR="0" lvl="0" indent="0" algn="l" defTabSz="457200" rtl="0" eaLnBrk="1" fontAlgn="auto" latinLnBrk="0" hangingPunct="1">
                <a:lnSpc>
                  <a:spcPct val="100000"/>
                </a:lnSpc>
                <a:spcBef>
                  <a:spcPts val="0"/>
                </a:spcBef>
                <a:spcAft>
                  <a:spcPts val="0"/>
                </a:spcAft>
                <a:buClrTx/>
                <a:buSzTx/>
                <a:buFontTx/>
                <a:buNone/>
                <a:tabLst/>
                <a:defRPr/>
              </a:pPr>
              <a:t>10</a:t>
            </a:fld>
            <a:endParaRPr kumimoji="0" lang="en-US" sz="1800" b="0" i="0" u="none" strike="noStrike" kern="1200" cap="none" spc="0" normalizeH="0" baseline="0" noProof="0">
              <a:ln>
                <a:noFill/>
              </a:ln>
              <a:solidFill>
                <a:srgbClr val="000000"/>
              </a:solidFill>
              <a:effectLst/>
              <a:uLnTx/>
              <a:uFillTx/>
              <a:latin typeface="OpenSans-Regular"/>
              <a:sym typeface="Franklin Gothic Book"/>
            </a:endParaRPr>
          </a:p>
        </p:txBody>
      </p:sp>
    </p:spTree>
    <p:extLst>
      <p:ext uri="{BB962C8B-B14F-4D97-AF65-F5344CB8AC3E}">
        <p14:creationId xmlns:p14="http://schemas.microsoft.com/office/powerpoint/2010/main" val="23226232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914400" y="4343400"/>
            <a:ext cx="5029200" cy="4114800"/>
          </a:xfrm>
          <a:prstGeom prst="rect">
            <a:avLst/>
          </a:prstGeom>
        </p:spPr>
        <p:txBody>
          <a:bodyPr/>
          <a:lstStyle/>
          <a:p>
            <a:r>
              <a:rPr lang="en-US" dirty="0"/>
              <a:t>I believe LM is more important than ever in lieu of declining life expectancy in the US. For decades, US life expectancy at birth increased  but National Center for Health Statistics now documents downward trends for successive years.  Despite genetic, procedural and pharmacological improvements, the growing burden of chronic lifestyle related diseases between 1950 and 2017.Although it was thought that drug overdoses and deaths may be the reason for the stalled increase in US life expectancy, a stall in the decline of CV deaths may disease is now recognized as the more likely reason according to a study published in the Proceedings of the National Academy of Sciences.  Our drugs, devices, and genetic revolution can’t undo what we’ve taken our eye off—that we need to heavily invest in lifestyle programs for patients in the all stages of disease.</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71241B-D0BD-694C-95AD-33E33F0169F4}" type="slidenum">
              <a:rPr kumimoji="0" lang="en-US" sz="1800" b="0" i="0" u="none" strike="noStrike" kern="1200" cap="none" spc="0" normalizeH="0" baseline="0" noProof="0" smtClean="0">
                <a:ln>
                  <a:noFill/>
                </a:ln>
                <a:solidFill>
                  <a:srgbClr val="000000"/>
                </a:solidFill>
                <a:effectLst/>
                <a:uLnTx/>
                <a:uFillTx/>
                <a:latin typeface="OpenSans-Regular"/>
                <a:sym typeface="Franklin Gothic Book"/>
              </a:rPr>
              <a:pPr marL="0" marR="0" lvl="0" indent="0" algn="l" defTabSz="457200" rtl="0" eaLnBrk="1" fontAlgn="auto" latinLnBrk="0" hangingPunct="1">
                <a:lnSpc>
                  <a:spcPct val="100000"/>
                </a:lnSpc>
                <a:spcBef>
                  <a:spcPts val="0"/>
                </a:spcBef>
                <a:spcAft>
                  <a:spcPts val="0"/>
                </a:spcAft>
                <a:buClrTx/>
                <a:buSzTx/>
                <a:buFontTx/>
                <a:buNone/>
                <a:tabLst/>
                <a:defRPr/>
              </a:pPr>
              <a:t>11</a:t>
            </a:fld>
            <a:endParaRPr kumimoji="0" lang="en-US" sz="1800" b="0" i="0" u="none" strike="noStrike" kern="1200" cap="none" spc="0" normalizeH="0" baseline="0" noProof="0">
              <a:ln>
                <a:noFill/>
              </a:ln>
              <a:solidFill>
                <a:srgbClr val="000000"/>
              </a:solidFill>
              <a:effectLst/>
              <a:uLnTx/>
              <a:uFillTx/>
              <a:latin typeface="OpenSans-Regular"/>
              <a:sym typeface="Franklin Gothic Book"/>
            </a:endParaRPr>
          </a:p>
        </p:txBody>
      </p:sp>
    </p:spTree>
    <p:extLst>
      <p:ext uri="{BB962C8B-B14F-4D97-AF65-F5344CB8AC3E}">
        <p14:creationId xmlns:p14="http://schemas.microsoft.com/office/powerpoint/2010/main" val="3327626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914400" y="4343400"/>
            <a:ext cx="5029200" cy="4114800"/>
          </a:xfrm>
          <a:prstGeom prst="rect">
            <a:avLst/>
          </a:prstGeom>
        </p:spPr>
        <p:txBody>
          <a:bodyPr/>
          <a:lstStyle/>
          <a:p>
            <a:r>
              <a:rPr lang="en-US" dirty="0"/>
              <a:t>In pandemic times, LM couldn't be more important.  COVID 19 is like a pandemic within a pandemic.  Over and over US and global statistics demonstrate that patients suffering the gravest outcomes-hospitalization and death associated with COVID 19 are those with co-morbid conditions, largely lifestyle born co-morbid conditions.  We know that lifestyle choices have general and even acute effects on immunity and chronic disease activity.  And certainly, we have seen that regions and communities vulnerable to the most severe </a:t>
            </a:r>
            <a:r>
              <a:rPr lang="en-US" dirty="0" err="1"/>
              <a:t>Covid</a:t>
            </a:r>
            <a:r>
              <a:rPr lang="en-US" dirty="0"/>
              <a:t> outcomes are those who also have the highest rates of lifestyle born diseases such as diabetes, obesity, HTN, and other chronic conditions often due to health inequities.  So along with physical distancing and vaccination, lifestyle is a foundational means to manage </a:t>
            </a:r>
            <a:r>
              <a:rPr lang="en-US" dirty="0" err="1"/>
              <a:t>Covid</a:t>
            </a:r>
            <a:r>
              <a:rPr lang="en-US" dirty="0"/>
              <a:t> and infectious pandemics in our future by reducing our chronic disease burden.</a:t>
            </a:r>
          </a:p>
        </p:txBody>
      </p:sp>
    </p:spTree>
    <p:extLst>
      <p:ext uri="{BB962C8B-B14F-4D97-AF65-F5344CB8AC3E}">
        <p14:creationId xmlns:p14="http://schemas.microsoft.com/office/powerpoint/2010/main" val="31548862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914400" y="4343400"/>
            <a:ext cx="5029200" cy="4114800"/>
          </a:xfrm>
          <a:prstGeom prst="rect">
            <a:avLst/>
          </a:prstGeom>
        </p:spPr>
        <p:txBody>
          <a:bodyPr/>
          <a:lstStyle/>
          <a:p>
            <a:r>
              <a:rPr lang="en-US" dirty="0"/>
              <a:t>And LM is a means to address these burgeoning healthcare costs.  This economic analysis out of the UK amplified something that we in LM focus on, that when possible, we try to aim for disease reversal or remission.  This analysis essentially comparing the the cost of care of maintaining a diabetic on usual medication treatments over time to the cost of a lifestyle intervention leading to remission and elimination of medications.  At 2 years, the intervention cost was more than standard care, but remission became cost saving within 6 years.  So for a diabetic age 55 life expectancy ranges from 13-21 years, achieving remission equates to 7-15 years of cost savings.  These type of analyses look at quality of life years, also known as </a:t>
            </a:r>
            <a:r>
              <a:rPr lang="en-US" dirty="0" err="1"/>
              <a:t>Qalys</a:t>
            </a:r>
            <a:r>
              <a:rPr lang="en-US" dirty="0"/>
              <a:t>.</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71241B-D0BD-694C-95AD-33E33F0169F4}" type="slidenum">
              <a:rPr kumimoji="0" lang="en-US" sz="1800" b="0" i="0" u="none" strike="noStrike" kern="1200" cap="none" spc="0" normalizeH="0" baseline="0" noProof="0" smtClean="0">
                <a:ln>
                  <a:noFill/>
                </a:ln>
                <a:solidFill>
                  <a:srgbClr val="000000"/>
                </a:solidFill>
                <a:effectLst/>
                <a:uLnTx/>
                <a:uFillTx/>
                <a:latin typeface="OpenSans-Regular"/>
                <a:sym typeface="Franklin Gothic Book"/>
              </a:rPr>
              <a:pPr marL="0" marR="0" lvl="0" indent="0" algn="l" defTabSz="457200" rtl="0" eaLnBrk="1" fontAlgn="auto" latinLnBrk="0" hangingPunct="1">
                <a:lnSpc>
                  <a:spcPct val="100000"/>
                </a:lnSpc>
                <a:spcBef>
                  <a:spcPts val="0"/>
                </a:spcBef>
                <a:spcAft>
                  <a:spcPts val="0"/>
                </a:spcAft>
                <a:buClrTx/>
                <a:buSzTx/>
                <a:buFontTx/>
                <a:buNone/>
                <a:tabLst/>
                <a:defRPr/>
              </a:pPr>
              <a:t>13</a:t>
            </a:fld>
            <a:endParaRPr kumimoji="0" lang="en-US" sz="1800" b="0" i="0" u="none" strike="noStrike" kern="1200" cap="none" spc="0" normalizeH="0" baseline="0" noProof="0">
              <a:ln>
                <a:noFill/>
              </a:ln>
              <a:solidFill>
                <a:srgbClr val="000000"/>
              </a:solidFill>
              <a:effectLst/>
              <a:uLnTx/>
              <a:uFillTx/>
              <a:latin typeface="OpenSans-Regular"/>
              <a:sym typeface="Franklin Gothic Book"/>
            </a:endParaRPr>
          </a:p>
        </p:txBody>
      </p:sp>
    </p:spTree>
    <p:extLst>
      <p:ext uri="{BB962C8B-B14F-4D97-AF65-F5344CB8AC3E}">
        <p14:creationId xmlns:p14="http://schemas.microsoft.com/office/powerpoint/2010/main" val="8822349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914400" y="4343400"/>
            <a:ext cx="5029200" cy="4114800"/>
          </a:xfrm>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There are currently (June 2020) 56,889 references listed in PubMed with Lifestyle Medicine as a key search word. Science is supporting this rapidly growing field in medicine with volumes of research.  Let me share with you some high level research findings and recommendations. You can source the 55,000 by starting with the citation sources at the end of the webinar and of course, by going to the ACLM websites where you find many many more.</a:t>
            </a:r>
          </a:p>
        </p:txBody>
      </p:sp>
    </p:spTree>
    <p:extLst>
      <p:ext uri="{BB962C8B-B14F-4D97-AF65-F5344CB8AC3E}">
        <p14:creationId xmlns:p14="http://schemas.microsoft.com/office/powerpoint/2010/main" val="9839681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914400" y="4343400"/>
            <a:ext cx="5029200" cy="4114800"/>
          </a:xfrm>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dirty="0">
                <a:effectLst/>
                <a:latin typeface="+mn-lt"/>
                <a:ea typeface="+mn-ea"/>
                <a:cs typeface="+mn-cs"/>
                <a:sym typeface="OpenSans-Regular"/>
              </a:rPr>
              <a:t>The 6 domains of LM draw from the research and evidence in many fields of science, not just those that have a key word of lifestyle in pub med.  LM draws from the field of epigenetics, equally fascinating and rapidly advancing data and knowledge about the microbiome,  as well as of course, psychology, nutrition, aging sciences, exercise sciences, and more.  LM is applicable to both primary and specialty care and taken together with social determinants of health, aims to address not only physical health, but mental and social health holistic or if you will, addresses whole person healthcare.</a:t>
            </a:r>
            <a:endParaRPr lang="en-US" dirty="0"/>
          </a:p>
        </p:txBody>
      </p:sp>
    </p:spTree>
    <p:extLst>
      <p:ext uri="{BB962C8B-B14F-4D97-AF65-F5344CB8AC3E}">
        <p14:creationId xmlns:p14="http://schemas.microsoft.com/office/powerpoint/2010/main" val="10699142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914400" y="4343400"/>
            <a:ext cx="5029200" cy="4114800"/>
          </a:xfrm>
          <a:prstGeom prst="rect">
            <a:avLst/>
          </a:prstGeom>
        </p:spPr>
        <p:txBody>
          <a:bodyPr/>
          <a:lstStyle/>
          <a:p>
            <a:r>
              <a:rPr lang="en-US" dirty="0">
                <a:solidFill>
                  <a:srgbClr val="000000"/>
                </a:solidFill>
                <a:latin typeface="Calibri"/>
                <a:cs typeface="Calibri"/>
              </a:rPr>
              <a:t>I was very excited by a recent publication from the LM Research Summit.  This was a summit where LM thought leaders and subject matter experts  addressed the current state of knowledge with an eye to identify gaps in knowledge and provided recommendations for research priorities.  They acknowledged where lifestyle interventions could modulate the microbiome, epigenetics, and cellular injury and in term, inflammation, a nonspecific but common pathway to the development of a wide array of conditions that we find are lifestyle born.  And the hope is to use systems biology, big data, and computational modeling to accelerate our understanding of lifestyle interventions and solutions. </a:t>
            </a:r>
          </a:p>
          <a:p>
            <a:pPr marL="0" marR="0" lvl="0" indent="0" defTabSz="914400" eaLnBrk="1" fontAlgn="auto" latinLnBrk="0" hangingPunct="1">
              <a:lnSpc>
                <a:spcPct val="100000"/>
              </a:lnSpc>
              <a:spcBef>
                <a:spcPts val="0"/>
              </a:spcBef>
              <a:spcAft>
                <a:spcPts val="0"/>
              </a:spcAft>
              <a:buClrTx/>
              <a:buSzTx/>
              <a:buFontTx/>
              <a:buNone/>
              <a:tabLst/>
              <a:defRPr/>
            </a:pPr>
            <a:r>
              <a:rPr lang="en-US" sz="1200" dirty="0">
                <a:solidFill>
                  <a:srgbClr val="020202"/>
                </a:solidFill>
                <a:latin typeface="MuseoSans"/>
              </a:rPr>
              <a:t>Front. Med., 22 December 2020 | </a:t>
            </a:r>
            <a:r>
              <a:rPr lang="en-US" sz="1200" dirty="0">
                <a:solidFill>
                  <a:srgbClr val="D54449"/>
                </a:solidFill>
                <a:latin typeface="MuseoSans"/>
                <a:hlinkClick r:id="rId3"/>
              </a:rPr>
              <a:t>https://doi.org/10.3389/fmed.2020.585744</a:t>
            </a:r>
            <a:endParaRPr lang="en-US" sz="1200" dirty="0"/>
          </a:p>
          <a:p>
            <a:endParaRPr lang="en-US" dirty="0">
              <a:solidFill>
                <a:srgbClr val="000000"/>
              </a:solidFill>
              <a:latin typeface="Calibri"/>
              <a:cs typeface="Calibri"/>
            </a:endParaRPr>
          </a:p>
        </p:txBody>
      </p:sp>
    </p:spTree>
    <p:extLst>
      <p:ext uri="{BB962C8B-B14F-4D97-AF65-F5344CB8AC3E}">
        <p14:creationId xmlns:p14="http://schemas.microsoft.com/office/powerpoint/2010/main" val="36202860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914400" y="4343400"/>
            <a:ext cx="5029200" cy="4114800"/>
          </a:xfrm>
          <a:prstGeom prst="rect">
            <a:avLst/>
          </a:prstGeom>
        </p:spPr>
        <p:txBody>
          <a:bodyPr/>
          <a:lstStyle/>
          <a:p>
            <a:r>
              <a:rPr lang="en-US" dirty="0"/>
              <a:t>We see it in the ACC and AHA guidelines for cholesterol management as an example, where it is recommended to be intensive for young adults aged 20-39 and a primary intervention for metabolic syndrome at all ages.  Having practiced cardiology for nearly 30 years, I'm not proud to say that these guidelines are not adhered to very well and pharmacologic means are all to often the first line and primary intervention</a:t>
            </a:r>
          </a:p>
        </p:txBody>
      </p:sp>
    </p:spTree>
    <p:extLst>
      <p:ext uri="{BB962C8B-B14F-4D97-AF65-F5344CB8AC3E}">
        <p14:creationId xmlns:p14="http://schemas.microsoft.com/office/powerpoint/2010/main" val="1470206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914400" y="4343400"/>
            <a:ext cx="5029200" cy="4114800"/>
          </a:xfrm>
          <a:prstGeom prst="rect">
            <a:avLst/>
          </a:prstGeom>
        </p:spPr>
        <p:txBody>
          <a:bodyPr/>
          <a:lstStyle/>
          <a:p>
            <a:r>
              <a:rPr lang="en-US" dirty="0"/>
              <a:t>And the American Diabetes Association recognizes lifestyle as fundamental, but all too often, metformin or other medications are prescribed before a nutritional and exercise intervention.  We have the guidelines as a grounding but they are just not enough. LM becomes the vehicle to implementation.</a:t>
            </a:r>
          </a:p>
        </p:txBody>
      </p:sp>
    </p:spTree>
    <p:extLst>
      <p:ext uri="{BB962C8B-B14F-4D97-AF65-F5344CB8AC3E}">
        <p14:creationId xmlns:p14="http://schemas.microsoft.com/office/powerpoint/2010/main" val="30096431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914400" y="4343400"/>
            <a:ext cx="5029200" cy="4114800"/>
          </a:xfrm>
          <a:prstGeom prst="rect">
            <a:avLst/>
          </a:prstGeom>
        </p:spPr>
        <p:txBody>
          <a:bodyPr/>
          <a:lstStyle/>
          <a:p>
            <a:r>
              <a:rPr lang="en-US" sz="1200" b="0" dirty="0">
                <a:effectLst/>
                <a:latin typeface="+mn-lt"/>
                <a:ea typeface="+mn-ea"/>
                <a:cs typeface="+mn-cs"/>
                <a:sym typeface="OpenSans-Regular"/>
              </a:rPr>
              <a:t>I'd like to shine a light on some of the evidence for each of the pillars or domains of LM and then show results when these multiple pillars are pulled together into LM programs.  Clinicians practicing LM recognize the importance and attention to all 6 domains of lifestyle but nutritional interventions very often demand the most attention and yield some of the greatest benefit. Particularly through the lens of a goal to treat or reverse established disease, the balance of evidence supports the use of a WFPB eating pattern as the best nutritional intervention.</a:t>
            </a:r>
          </a:p>
        </p:txBody>
      </p:sp>
    </p:spTree>
    <p:extLst>
      <p:ext uri="{BB962C8B-B14F-4D97-AF65-F5344CB8AC3E}">
        <p14:creationId xmlns:p14="http://schemas.microsoft.com/office/powerpoint/2010/main" val="1161274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914400" y="4343400"/>
            <a:ext cx="5029200" cy="4114800"/>
          </a:xfrm>
          <a:prstGeom prst="rect">
            <a:avLst/>
          </a:prstGeom>
        </p:spPr>
        <p:txBody>
          <a:bodyPr/>
          <a:lstStyle/>
          <a:p>
            <a:r>
              <a:rPr lang="en-US" dirty="0"/>
              <a:t>Thank you Paulina and welcome everyone, may I say, </a:t>
            </a:r>
            <a:r>
              <a:rPr lang="en-US" dirty="0" err="1"/>
              <a:t>paritcularly</a:t>
            </a:r>
            <a:r>
              <a:rPr lang="en-US" dirty="0"/>
              <a:t> those of you who are new to LM.</a:t>
            </a:r>
          </a:p>
          <a:p>
            <a:endParaRPr lang="en-US" dirty="0"/>
          </a:p>
          <a:p>
            <a:r>
              <a:rPr lang="en-US" dirty="0"/>
              <a:t>What is Lifestyle Medicine and how it approaches treatment from a different lens and has different goals</a:t>
            </a:r>
          </a:p>
          <a:p>
            <a:r>
              <a:rPr lang="en-US" dirty="0"/>
              <a:t>Why LM is more important than ever-why it is an imperative NOW</a:t>
            </a:r>
          </a:p>
          <a:p>
            <a:r>
              <a:rPr lang="en-US" dirty="0"/>
              <a:t>Show how LM is firmly rooted in evidence and guidelines</a:t>
            </a:r>
          </a:p>
          <a:p>
            <a:r>
              <a:rPr lang="en-US" dirty="0"/>
              <a:t>Talk about some of the unique methods used in LM practices</a:t>
            </a:r>
          </a:p>
          <a:p>
            <a:r>
              <a:rPr lang="en-US" dirty="0"/>
              <a:t>State of the art on education</a:t>
            </a:r>
          </a:p>
          <a:p>
            <a:r>
              <a:rPr lang="en-US" dirty="0"/>
              <a:t>Where we, at the national level, want LM to head in the next years</a:t>
            </a:r>
          </a:p>
          <a:p>
            <a:endParaRPr lang="en-US" dirty="0"/>
          </a:p>
        </p:txBody>
      </p:sp>
    </p:spTree>
    <p:extLst>
      <p:ext uri="{BB962C8B-B14F-4D97-AF65-F5344CB8AC3E}">
        <p14:creationId xmlns:p14="http://schemas.microsoft.com/office/powerpoint/2010/main" val="33064572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914400" y="4343400"/>
            <a:ext cx="5029200" cy="4114800"/>
          </a:xfrm>
          <a:prstGeom prst="rect">
            <a:avLst/>
          </a:prstGeom>
        </p:spPr>
        <p:txBody>
          <a:bodyPr/>
          <a:lstStyle/>
          <a:p>
            <a:pPr marL="0" indent="0">
              <a:buNone/>
            </a:pPr>
            <a:r>
              <a:rPr lang="en-US" sz="1200" i="0" dirty="0">
                <a:effectLst/>
                <a:latin typeface="+mn-lt"/>
                <a:ea typeface="+mn-ea"/>
                <a:cs typeface="+mn-cs"/>
                <a:sym typeface="OpenSans-Regular"/>
              </a:rPr>
              <a:t>Exercise is a key LM intervention.  The 2018 Physical Activity Scientific Report provides the foundational evidence to recommend general physical activity guidelines and we know than integrating exercise as a vital sign elevates the importance for providers to assess and prescribe exercise.  There is also extensive body of evidence in the exercise sciences to further tailor exercise prescriptions to address diabetes, hypertension and even patients undergoing cancer treatments to mitigate side effects of chemotherapy.  High intensity protocols and specific exercise timing are all areas of importance in lifestyle medicine practices.</a:t>
            </a:r>
          </a:p>
        </p:txBody>
      </p:sp>
    </p:spTree>
    <p:extLst>
      <p:ext uri="{BB962C8B-B14F-4D97-AF65-F5344CB8AC3E}">
        <p14:creationId xmlns:p14="http://schemas.microsoft.com/office/powerpoint/2010/main" val="34946411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914400" y="4343400"/>
            <a:ext cx="5029200" cy="4114800"/>
          </a:xfrm>
          <a:prstGeom prst="rect">
            <a:avLst/>
          </a:prstGeom>
        </p:spPr>
        <p:txBody>
          <a:bodyPr/>
          <a:lstStyle/>
          <a:p>
            <a:r>
              <a:rPr lang="en-US" sz="1200" dirty="0">
                <a:effectLst/>
                <a:latin typeface="+mn-lt"/>
                <a:ea typeface="+mn-ea"/>
                <a:cs typeface="+mn-cs"/>
                <a:sym typeface="OpenSans-Regular"/>
              </a:rPr>
              <a:t>Sleep management is a vital pillar in lifestyle medicine and management.  Sleep provides protection from oxidative stress and inflammation and sleep disorders are notably associated with cardiovascular conditions, cardiometabolic health, and neuropsychiatric risk.  Attention to sleep is also important by way of it's multidirectional effect on other lifestyle behaviors and decisions.  </a:t>
            </a:r>
          </a:p>
        </p:txBody>
      </p:sp>
    </p:spTree>
    <p:extLst>
      <p:ext uri="{BB962C8B-B14F-4D97-AF65-F5344CB8AC3E}">
        <p14:creationId xmlns:p14="http://schemas.microsoft.com/office/powerpoint/2010/main" val="928502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914400" y="4343400"/>
            <a:ext cx="5029200" cy="4114800"/>
          </a:xfrm>
          <a:prstGeom prst="rect">
            <a:avLst/>
          </a:prstGeom>
        </p:spPr>
        <p:txBody>
          <a:bodyPr/>
          <a:lstStyle/>
          <a:p>
            <a:r>
              <a:rPr lang="en-US" sz="1200" dirty="0">
                <a:effectLst/>
                <a:latin typeface="+mn-lt"/>
                <a:ea typeface="+mn-ea"/>
                <a:cs typeface="+mn-cs"/>
                <a:sym typeface="OpenSans-Regular"/>
              </a:rPr>
              <a:t>Stress management is another domain that falls under Lifestyle Medicine since research demonstrates that chronic or maladaptive stress produces impairment across multiple physiologic systems.  We also know that methods to mitigate and manage stress have direct effects on these same systems.  Like the other pillars, stress management is important as well through the multidirectional impact on other lifestyle behaviors and successful behavior change</a:t>
            </a:r>
          </a:p>
        </p:txBody>
      </p:sp>
    </p:spTree>
    <p:extLst>
      <p:ext uri="{BB962C8B-B14F-4D97-AF65-F5344CB8AC3E}">
        <p14:creationId xmlns:p14="http://schemas.microsoft.com/office/powerpoint/2010/main" val="14977960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914400" y="4343400"/>
            <a:ext cx="5029200" cy="4114800"/>
          </a:xfrm>
          <a:prstGeom prst="rect">
            <a:avLst/>
          </a:prstGeom>
        </p:spPr>
        <p:txBody>
          <a:bodyPr/>
          <a:lstStyle/>
          <a:p>
            <a:r>
              <a:rPr lang="en-US" sz="1200" dirty="0">
                <a:effectLst/>
                <a:latin typeface="+mn-lt"/>
                <a:ea typeface="+mn-ea"/>
                <a:cs typeface="+mn-cs"/>
                <a:sym typeface="OpenSans-Regular"/>
              </a:rPr>
              <a:t>It is estimated that 40 million Americans meet the clinical criteria for addiction and another 80 million for misuse of substances and leaving aside MVA and injuries, the presence of addiction or misuse doubles the risk of chronic conditions.  This is an important pillar to address in LM and may be the door through which patient begin to engage in other healthy lifestyle behaviors in their journey to recovery.</a:t>
            </a:r>
          </a:p>
        </p:txBody>
      </p:sp>
    </p:spTree>
    <p:extLst>
      <p:ext uri="{BB962C8B-B14F-4D97-AF65-F5344CB8AC3E}">
        <p14:creationId xmlns:p14="http://schemas.microsoft.com/office/powerpoint/2010/main" val="32320409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914400" y="4343400"/>
            <a:ext cx="5029200" cy="4114800"/>
          </a:xfrm>
          <a:prstGeom prst="rect">
            <a:avLst/>
          </a:prstGeom>
        </p:spPr>
        <p:txBody>
          <a:bodyPr/>
          <a:lstStyle/>
          <a:p>
            <a:r>
              <a:rPr lang="en-US" sz="1200" dirty="0">
                <a:effectLst/>
                <a:latin typeface="+mn-lt"/>
                <a:ea typeface="+mn-ea"/>
                <a:cs typeface="+mn-cs"/>
                <a:sym typeface="OpenSans-Regular"/>
              </a:rPr>
              <a:t>1. The is increasing interest and research to support the value of social connection as a treatment.  Unhealthy social relationships or isolation are associated with increased mortality and morbidity, especially among individuals with established lifestyle related conditions and by contrast, we know that even micro-moments of human connectivity correlate with positive physiological responses.  In LM, we also see that a positive connection between the provider and the patients or between peers as an "active ingredient" of successful lifestyle change.  I believe it is Dr </a:t>
            </a:r>
            <a:r>
              <a:rPr lang="en-US" sz="1200" dirty="0" err="1">
                <a:effectLst/>
                <a:latin typeface="+mn-lt"/>
                <a:ea typeface="+mn-ea"/>
                <a:cs typeface="+mn-cs"/>
                <a:sym typeface="OpenSans-Regular"/>
              </a:rPr>
              <a:t>Dysinger</a:t>
            </a:r>
            <a:r>
              <a:rPr lang="en-US" sz="1200" dirty="0">
                <a:effectLst/>
                <a:latin typeface="+mn-lt"/>
                <a:ea typeface="+mn-ea"/>
                <a:cs typeface="+mn-cs"/>
                <a:sym typeface="OpenSans-Regular"/>
              </a:rPr>
              <a:t> who states that we heal through community</a:t>
            </a:r>
          </a:p>
          <a:p>
            <a:r>
              <a:rPr lang="en-US" sz="1200" dirty="0">
                <a:effectLst/>
                <a:latin typeface="+mn-lt"/>
                <a:ea typeface="+mn-ea"/>
                <a:cs typeface="+mn-cs"/>
                <a:sym typeface="OpenSans-Regular"/>
              </a:rPr>
              <a:t>	</a:t>
            </a:r>
            <a:r>
              <a:rPr lang="en-US" sz="1200" dirty="0" err="1">
                <a:effectLst/>
                <a:latin typeface="+mn-lt"/>
                <a:ea typeface="+mn-ea"/>
                <a:cs typeface="+mn-cs"/>
                <a:sym typeface="OpenSans-Regular"/>
              </a:rPr>
              <a:t>Bickart</a:t>
            </a:r>
            <a:r>
              <a:rPr lang="en-US" sz="1200" dirty="0">
                <a:effectLst/>
                <a:latin typeface="+mn-lt"/>
                <a:ea typeface="+mn-ea"/>
                <a:cs typeface="+mn-cs"/>
                <a:sym typeface="OpenSans-Regular"/>
              </a:rPr>
              <a:t> KC, Wright CI, </a:t>
            </a:r>
            <a:r>
              <a:rPr lang="en-US" sz="1200" dirty="0" err="1">
                <a:effectLst/>
                <a:latin typeface="+mn-lt"/>
                <a:ea typeface="+mn-ea"/>
                <a:cs typeface="+mn-cs"/>
                <a:sym typeface="OpenSans-Regular"/>
              </a:rPr>
              <a:t>Dautoff</a:t>
            </a:r>
            <a:r>
              <a:rPr lang="en-US" sz="1200" dirty="0">
                <a:effectLst/>
                <a:latin typeface="+mn-lt"/>
                <a:ea typeface="+mn-ea"/>
                <a:cs typeface="+mn-cs"/>
                <a:sym typeface="OpenSans-Regular"/>
              </a:rPr>
              <a:t> RJ, Dickerson BC, Barrett LF. Amygdala volume and social network size in humans. In: </a:t>
            </a:r>
            <a:r>
              <a:rPr lang="en-US" sz="1200" i="1" dirty="0">
                <a:effectLst/>
                <a:latin typeface="+mn-lt"/>
                <a:ea typeface="+mn-ea"/>
                <a:cs typeface="+mn-cs"/>
                <a:sym typeface="OpenSans-Regular"/>
              </a:rPr>
              <a:t>Nature Neuroscience</a:t>
            </a:r>
            <a:r>
              <a:rPr lang="en-US" sz="1200" dirty="0">
                <a:effectLst/>
                <a:latin typeface="+mn-lt"/>
                <a:ea typeface="+mn-ea"/>
                <a:cs typeface="+mn-cs"/>
                <a:sym typeface="OpenSans-Regular"/>
              </a:rPr>
              <a:t>. ; 2011. doi:10.1038/nn.2724</a:t>
            </a:r>
          </a:p>
          <a:p>
            <a:r>
              <a:rPr lang="en-US" sz="1200" dirty="0">
                <a:effectLst/>
                <a:latin typeface="+mn-lt"/>
                <a:ea typeface="+mn-ea"/>
                <a:cs typeface="+mn-cs"/>
                <a:sym typeface="OpenSans-Regular"/>
              </a:rPr>
              <a:t>2. 	</a:t>
            </a:r>
            <a:r>
              <a:rPr lang="en-US" sz="1200" dirty="0" err="1">
                <a:effectLst/>
                <a:latin typeface="+mn-lt"/>
                <a:ea typeface="+mn-ea"/>
                <a:cs typeface="+mn-cs"/>
                <a:sym typeface="OpenSans-Regular"/>
              </a:rPr>
              <a:t>Ornish</a:t>
            </a:r>
            <a:r>
              <a:rPr lang="en-US" sz="1200" dirty="0">
                <a:effectLst/>
                <a:latin typeface="+mn-lt"/>
                <a:ea typeface="+mn-ea"/>
                <a:cs typeface="+mn-cs"/>
                <a:sym typeface="OpenSans-Regular"/>
              </a:rPr>
              <a:t> D. </a:t>
            </a:r>
            <a:r>
              <a:rPr lang="en-US" sz="1200" i="1" dirty="0">
                <a:effectLst/>
                <a:latin typeface="+mn-lt"/>
                <a:ea typeface="+mn-ea"/>
                <a:cs typeface="+mn-cs"/>
                <a:sym typeface="OpenSans-Regular"/>
              </a:rPr>
              <a:t>Love and Survival: The Scientific Basis for the Healing Power of Intimacy.</a:t>
            </a:r>
            <a:r>
              <a:rPr lang="en-US" sz="1200" dirty="0">
                <a:effectLst/>
                <a:latin typeface="+mn-lt"/>
                <a:ea typeface="+mn-ea"/>
                <a:cs typeface="+mn-cs"/>
                <a:sym typeface="OpenSans-Regular"/>
              </a:rPr>
              <a:t> New York: Harper Perennial; 1999.</a:t>
            </a:r>
          </a:p>
          <a:p>
            <a:r>
              <a:rPr lang="en-US" sz="1200" dirty="0">
                <a:effectLst/>
                <a:latin typeface="+mn-lt"/>
                <a:ea typeface="+mn-ea"/>
                <a:cs typeface="+mn-cs"/>
                <a:sym typeface="OpenSans-Regular"/>
              </a:rPr>
              <a:t>3. 	</a:t>
            </a:r>
            <a:r>
              <a:rPr lang="en-US" sz="1200" b="1" dirty="0">
                <a:effectLst/>
                <a:latin typeface="+mn-lt"/>
                <a:ea typeface="+mn-ea"/>
                <a:cs typeface="+mn-cs"/>
                <a:sym typeface="OpenSans-Regular"/>
              </a:rPr>
              <a:t>Uchino </a:t>
            </a:r>
            <a:r>
              <a:rPr lang="en-US" sz="1200" dirty="0">
                <a:effectLst/>
                <a:latin typeface="+mn-lt"/>
                <a:ea typeface="+mn-ea"/>
                <a:cs typeface="+mn-cs"/>
                <a:sym typeface="OpenSans-Regular"/>
              </a:rPr>
              <a:t>BN, Cacioppo JT, </a:t>
            </a:r>
            <a:r>
              <a:rPr lang="en-US" sz="1200" dirty="0" err="1">
                <a:effectLst/>
                <a:latin typeface="+mn-lt"/>
                <a:ea typeface="+mn-ea"/>
                <a:cs typeface="+mn-cs"/>
                <a:sym typeface="OpenSans-Regular"/>
              </a:rPr>
              <a:t>Kiecolt</a:t>
            </a:r>
            <a:r>
              <a:rPr lang="en-US" sz="1200" dirty="0">
                <a:effectLst/>
                <a:latin typeface="+mn-lt"/>
                <a:ea typeface="+mn-ea"/>
                <a:cs typeface="+mn-cs"/>
                <a:sym typeface="OpenSans-Regular"/>
              </a:rPr>
              <a:t>-Glaser JK. The relationship between social support and physiological processes: A review with emphasis on underlying mechanisms and implications for health. </a:t>
            </a:r>
            <a:r>
              <a:rPr lang="en-US" sz="1200" i="1" dirty="0">
                <a:effectLst/>
                <a:latin typeface="+mn-lt"/>
                <a:ea typeface="+mn-ea"/>
                <a:cs typeface="+mn-cs"/>
                <a:sym typeface="OpenSans-Regular"/>
              </a:rPr>
              <a:t>Psychol Bull</a:t>
            </a:r>
            <a:r>
              <a:rPr lang="en-US" sz="1200" dirty="0">
                <a:effectLst/>
                <a:latin typeface="+mn-lt"/>
                <a:ea typeface="+mn-ea"/>
                <a:cs typeface="+mn-cs"/>
                <a:sym typeface="OpenSans-Regular"/>
              </a:rPr>
              <a:t>. 1996. doi:10.1037/0033-2909.119.3.488</a:t>
            </a:r>
          </a:p>
          <a:p>
            <a:r>
              <a:rPr lang="en-US" sz="1200" dirty="0">
                <a:effectLst/>
                <a:latin typeface="+mn-lt"/>
                <a:ea typeface="+mn-ea"/>
                <a:cs typeface="+mn-cs"/>
                <a:sym typeface="OpenSans-Regular"/>
              </a:rPr>
              <a:t>4. 	</a:t>
            </a:r>
            <a:r>
              <a:rPr lang="en-US" sz="1200" b="1" dirty="0">
                <a:effectLst/>
                <a:latin typeface="+mn-lt"/>
                <a:ea typeface="+mn-ea"/>
                <a:cs typeface="+mn-cs"/>
                <a:sym typeface="OpenSans-Regular"/>
              </a:rPr>
              <a:t>Brummett</a:t>
            </a:r>
            <a:r>
              <a:rPr lang="en-US" sz="1200" dirty="0">
                <a:effectLst/>
                <a:latin typeface="+mn-lt"/>
                <a:ea typeface="+mn-ea"/>
                <a:cs typeface="+mn-cs"/>
                <a:sym typeface="OpenSans-Regular"/>
              </a:rPr>
              <a:t> BH, Barefoot JC, Siegler IC, et al. Characteristics of socially isolated patients with coronary artery disease who are at elevated risk for mortality. </a:t>
            </a:r>
            <a:r>
              <a:rPr lang="en-US" sz="1200" i="1" dirty="0" err="1">
                <a:effectLst/>
                <a:latin typeface="+mn-lt"/>
                <a:ea typeface="+mn-ea"/>
                <a:cs typeface="+mn-cs"/>
                <a:sym typeface="OpenSans-Regular"/>
              </a:rPr>
              <a:t>Psychosom</a:t>
            </a:r>
            <a:r>
              <a:rPr lang="en-US" sz="1200" i="1" dirty="0">
                <a:effectLst/>
                <a:latin typeface="+mn-lt"/>
                <a:ea typeface="+mn-ea"/>
                <a:cs typeface="+mn-cs"/>
                <a:sym typeface="OpenSans-Regular"/>
              </a:rPr>
              <a:t> Med</a:t>
            </a:r>
            <a:r>
              <a:rPr lang="en-US" sz="1200" dirty="0">
                <a:effectLst/>
                <a:latin typeface="+mn-lt"/>
                <a:ea typeface="+mn-ea"/>
                <a:cs typeface="+mn-cs"/>
                <a:sym typeface="OpenSans-Regular"/>
              </a:rPr>
              <a:t>. 2001. doi:10.1097/00006842-200103000-00010</a:t>
            </a:r>
          </a:p>
          <a:p>
            <a:r>
              <a:rPr lang="en-US" sz="1200" dirty="0">
                <a:effectLst/>
                <a:latin typeface="+mn-lt"/>
                <a:ea typeface="+mn-ea"/>
                <a:cs typeface="+mn-cs"/>
                <a:sym typeface="OpenSans-Regular"/>
              </a:rPr>
              <a:t>5. 	</a:t>
            </a:r>
            <a:r>
              <a:rPr lang="en-US" sz="1200" b="1" dirty="0" err="1">
                <a:effectLst/>
                <a:latin typeface="+mn-lt"/>
                <a:ea typeface="+mn-ea"/>
                <a:cs typeface="+mn-cs"/>
                <a:sym typeface="OpenSans-Regular"/>
              </a:rPr>
              <a:t>Brinkhues</a:t>
            </a:r>
            <a:r>
              <a:rPr lang="en-US" sz="1200" dirty="0">
                <a:effectLst/>
                <a:latin typeface="+mn-lt"/>
                <a:ea typeface="+mn-ea"/>
                <a:cs typeface="+mn-cs"/>
                <a:sym typeface="OpenSans-Regular"/>
              </a:rPr>
              <a:t> S, </a:t>
            </a:r>
            <a:r>
              <a:rPr lang="en-US" sz="1200" dirty="0" err="1">
                <a:effectLst/>
                <a:latin typeface="+mn-lt"/>
                <a:ea typeface="+mn-ea"/>
                <a:cs typeface="+mn-cs"/>
                <a:sym typeface="OpenSans-Regular"/>
              </a:rPr>
              <a:t>Dukers-Muijrers</a:t>
            </a:r>
            <a:r>
              <a:rPr lang="en-US" sz="1200" dirty="0">
                <a:effectLst/>
                <a:latin typeface="+mn-lt"/>
                <a:ea typeface="+mn-ea"/>
                <a:cs typeface="+mn-cs"/>
                <a:sym typeface="OpenSans-Regular"/>
              </a:rPr>
              <a:t> NHTM, </a:t>
            </a:r>
            <a:r>
              <a:rPr lang="en-US" sz="1200" dirty="0" err="1">
                <a:effectLst/>
                <a:latin typeface="+mn-lt"/>
                <a:ea typeface="+mn-ea"/>
                <a:cs typeface="+mn-cs"/>
                <a:sym typeface="OpenSans-Regular"/>
              </a:rPr>
              <a:t>Hoebe</a:t>
            </a:r>
            <a:r>
              <a:rPr lang="en-US" sz="1200" dirty="0">
                <a:effectLst/>
                <a:latin typeface="+mn-lt"/>
                <a:ea typeface="+mn-ea"/>
                <a:cs typeface="+mn-cs"/>
                <a:sym typeface="OpenSans-Regular"/>
              </a:rPr>
              <a:t> CJPA, et al. Socially isolated individuals are more prone to have newly diagnosed and prevalent type 2 diabetes mellitus - The Maastricht study - The M. </a:t>
            </a:r>
            <a:r>
              <a:rPr lang="en-US" sz="1200" i="1" dirty="0">
                <a:effectLst/>
                <a:latin typeface="+mn-lt"/>
                <a:ea typeface="+mn-ea"/>
                <a:cs typeface="+mn-cs"/>
                <a:sym typeface="OpenSans-Regular"/>
              </a:rPr>
              <a:t>BMC Public Health</a:t>
            </a:r>
            <a:r>
              <a:rPr lang="en-US" sz="1200" dirty="0">
                <a:effectLst/>
                <a:latin typeface="+mn-lt"/>
                <a:ea typeface="+mn-ea"/>
                <a:cs typeface="+mn-cs"/>
                <a:sym typeface="OpenSans-Regular"/>
              </a:rPr>
              <a:t>. 2017. doi:10.1186/s12889-017-4948-6</a:t>
            </a:r>
          </a:p>
          <a:p>
            <a:r>
              <a:rPr lang="en-US" sz="1200" dirty="0">
                <a:effectLst/>
                <a:latin typeface="+mn-lt"/>
                <a:ea typeface="+mn-ea"/>
                <a:cs typeface="+mn-cs"/>
                <a:sym typeface="OpenSans-Regular"/>
              </a:rPr>
              <a:t>6. 	Holt-</a:t>
            </a:r>
            <a:r>
              <a:rPr lang="en-US" sz="1200" dirty="0" err="1">
                <a:effectLst/>
                <a:latin typeface="+mn-lt"/>
                <a:ea typeface="+mn-ea"/>
                <a:cs typeface="+mn-cs"/>
                <a:sym typeface="OpenSans-Regular"/>
              </a:rPr>
              <a:t>Lunstad</a:t>
            </a:r>
            <a:r>
              <a:rPr lang="en-US" sz="1200" dirty="0">
                <a:effectLst/>
                <a:latin typeface="+mn-lt"/>
                <a:ea typeface="+mn-ea"/>
                <a:cs typeface="+mn-cs"/>
                <a:sym typeface="OpenSans-Regular"/>
              </a:rPr>
              <a:t> J, Smith TB, Baker M, Harris T, Stephenson D. Loneliness and Social Isolation as Risk Factors for Mortality: A Meta-Analytic Review. </a:t>
            </a:r>
            <a:r>
              <a:rPr lang="en-US" sz="1200" i="1" dirty="0" err="1">
                <a:effectLst/>
                <a:latin typeface="+mn-lt"/>
                <a:ea typeface="+mn-ea"/>
                <a:cs typeface="+mn-cs"/>
                <a:sym typeface="OpenSans-Regular"/>
              </a:rPr>
              <a:t>Perspect</a:t>
            </a:r>
            <a:r>
              <a:rPr lang="en-US" sz="1200" i="1" dirty="0">
                <a:effectLst/>
                <a:latin typeface="+mn-lt"/>
                <a:ea typeface="+mn-ea"/>
                <a:cs typeface="+mn-cs"/>
                <a:sym typeface="OpenSans-Regular"/>
              </a:rPr>
              <a:t> Psychol Sci</a:t>
            </a:r>
            <a:r>
              <a:rPr lang="en-US" sz="1200" dirty="0">
                <a:effectLst/>
                <a:latin typeface="+mn-lt"/>
                <a:ea typeface="+mn-ea"/>
                <a:cs typeface="+mn-cs"/>
                <a:sym typeface="OpenSans-Regular"/>
              </a:rPr>
              <a:t>. 2015. doi:10.1177/1745691614568352</a:t>
            </a:r>
          </a:p>
          <a:p>
            <a:r>
              <a:rPr lang="en-US" sz="1200" dirty="0">
                <a:effectLst/>
                <a:latin typeface="+mn-lt"/>
                <a:ea typeface="+mn-ea"/>
                <a:cs typeface="+mn-cs"/>
                <a:sym typeface="OpenSans-Regular"/>
              </a:rPr>
              <a:t>7. 	</a:t>
            </a:r>
            <a:r>
              <a:rPr lang="en-US" sz="1200" dirty="0" err="1">
                <a:effectLst/>
                <a:latin typeface="+mn-lt"/>
                <a:ea typeface="+mn-ea"/>
                <a:cs typeface="+mn-cs"/>
                <a:sym typeface="OpenSans-Regular"/>
              </a:rPr>
              <a:t>Hawkley</a:t>
            </a:r>
            <a:r>
              <a:rPr lang="en-US" sz="1200" dirty="0">
                <a:effectLst/>
                <a:latin typeface="+mn-lt"/>
                <a:ea typeface="+mn-ea"/>
                <a:cs typeface="+mn-cs"/>
                <a:sym typeface="OpenSans-Regular"/>
              </a:rPr>
              <a:t> LC, Cacioppo JT. Loneliness matters: A theoretical and empirical review of consequences and mechanisms. </a:t>
            </a:r>
            <a:r>
              <a:rPr lang="en-US" sz="1200" i="1" dirty="0">
                <a:effectLst/>
                <a:latin typeface="+mn-lt"/>
                <a:ea typeface="+mn-ea"/>
                <a:cs typeface="+mn-cs"/>
                <a:sym typeface="OpenSans-Regular"/>
              </a:rPr>
              <a:t>Ann </a:t>
            </a:r>
            <a:r>
              <a:rPr lang="en-US" sz="1200" i="1" dirty="0" err="1">
                <a:effectLst/>
                <a:latin typeface="+mn-lt"/>
                <a:ea typeface="+mn-ea"/>
                <a:cs typeface="+mn-cs"/>
                <a:sym typeface="OpenSans-Regular"/>
              </a:rPr>
              <a:t>Behav</a:t>
            </a:r>
            <a:r>
              <a:rPr lang="en-US" sz="1200" i="1" dirty="0">
                <a:effectLst/>
                <a:latin typeface="+mn-lt"/>
                <a:ea typeface="+mn-ea"/>
                <a:cs typeface="+mn-cs"/>
                <a:sym typeface="OpenSans-Regular"/>
              </a:rPr>
              <a:t> Med</a:t>
            </a:r>
            <a:r>
              <a:rPr lang="en-US" sz="1200" dirty="0">
                <a:effectLst/>
                <a:latin typeface="+mn-lt"/>
                <a:ea typeface="+mn-ea"/>
                <a:cs typeface="+mn-cs"/>
                <a:sym typeface="OpenSans-Regular"/>
              </a:rPr>
              <a:t>. 2010. doi:10.1007/s12160-010-9210-8</a:t>
            </a:r>
          </a:p>
          <a:p>
            <a:r>
              <a:rPr lang="en-US" sz="1200" dirty="0">
                <a:effectLst/>
                <a:latin typeface="+mn-lt"/>
                <a:ea typeface="+mn-ea"/>
                <a:cs typeface="+mn-cs"/>
                <a:sym typeface="OpenSans-Regular"/>
              </a:rPr>
              <a:t>8. 	Waldinger R. The Harvard study--What makes a good life? Lessons from the longest study on </a:t>
            </a:r>
            <a:r>
              <a:rPr lang="en-US" sz="1200" dirty="0" err="1">
                <a:effectLst/>
                <a:latin typeface="+mn-lt"/>
                <a:ea typeface="+mn-ea"/>
                <a:cs typeface="+mn-cs"/>
                <a:sym typeface="OpenSans-Regular"/>
              </a:rPr>
              <a:t>happine</a:t>
            </a:r>
            <a:r>
              <a:rPr lang="en-US" sz="1200" dirty="0">
                <a:effectLst/>
                <a:latin typeface="+mn-lt"/>
                <a:ea typeface="+mn-ea"/>
                <a:cs typeface="+mn-cs"/>
                <a:sym typeface="OpenSans-Regular"/>
              </a:rPr>
              <a:t>. TED.</a:t>
            </a:r>
          </a:p>
          <a:p>
            <a:r>
              <a:rPr lang="en-US" sz="1200" dirty="0">
                <a:effectLst/>
                <a:latin typeface="+mn-lt"/>
                <a:ea typeface="+mn-ea"/>
                <a:cs typeface="+mn-cs"/>
                <a:sym typeface="OpenSans-Regular"/>
              </a:rPr>
              <a:t>9. 	The Harvard Study of Adult Development. </a:t>
            </a:r>
            <a:r>
              <a:rPr lang="en-US" sz="1200" dirty="0" err="1">
                <a:effectLst/>
                <a:latin typeface="+mn-lt"/>
                <a:ea typeface="+mn-ea"/>
                <a:cs typeface="+mn-cs"/>
                <a:sym typeface="OpenSans-Regular"/>
              </a:rPr>
              <a:t>www.adultdevelopmentstudy.org</a:t>
            </a:r>
            <a:r>
              <a:rPr lang="en-US" sz="1200" dirty="0">
                <a:effectLst/>
                <a:latin typeface="+mn-lt"/>
                <a:ea typeface="+mn-ea"/>
                <a:cs typeface="+mn-cs"/>
                <a:sym typeface="OpenSans-Regular"/>
              </a:rPr>
              <a:t>.</a:t>
            </a:r>
          </a:p>
          <a:p>
            <a:r>
              <a:rPr lang="en-US" sz="1200" dirty="0">
                <a:effectLst/>
                <a:latin typeface="+mn-lt"/>
                <a:ea typeface="+mn-ea"/>
                <a:cs typeface="+mn-cs"/>
                <a:sym typeface="OpenSans-Regular"/>
              </a:rPr>
              <a:t>10. 	</a:t>
            </a:r>
            <a:r>
              <a:rPr lang="en-US" sz="1200" b="1" dirty="0">
                <a:effectLst/>
                <a:latin typeface="+mn-lt"/>
                <a:ea typeface="+mn-ea"/>
                <a:cs typeface="+mn-cs"/>
                <a:sym typeface="OpenSans-Regular"/>
              </a:rPr>
              <a:t>Sandstrom </a:t>
            </a:r>
            <a:r>
              <a:rPr lang="en-US" sz="1200" dirty="0">
                <a:effectLst/>
                <a:latin typeface="+mn-lt"/>
                <a:ea typeface="+mn-ea"/>
                <a:cs typeface="+mn-cs"/>
                <a:sym typeface="OpenSans-Regular"/>
              </a:rPr>
              <a:t>GM, Dunn EW. Social interactions and well-being: The surprising power of weak ties. </a:t>
            </a:r>
            <a:r>
              <a:rPr lang="en-US" sz="1200" i="1" dirty="0">
                <a:effectLst/>
                <a:latin typeface="+mn-lt"/>
                <a:ea typeface="+mn-ea"/>
                <a:cs typeface="+mn-cs"/>
                <a:sym typeface="OpenSans-Regular"/>
              </a:rPr>
              <a:t>Personal Soc Psychol Bull</a:t>
            </a:r>
            <a:r>
              <a:rPr lang="en-US" sz="1200" dirty="0">
                <a:effectLst/>
                <a:latin typeface="+mn-lt"/>
                <a:ea typeface="+mn-ea"/>
                <a:cs typeface="+mn-cs"/>
                <a:sym typeface="OpenSans-Regular"/>
              </a:rPr>
              <a:t>. 2014. doi:10.1177/0146167214529799</a:t>
            </a:r>
          </a:p>
          <a:p>
            <a:r>
              <a:rPr lang="en-US" sz="1200" dirty="0">
                <a:effectLst/>
                <a:latin typeface="+mn-lt"/>
                <a:ea typeface="+mn-ea"/>
                <a:cs typeface="+mn-cs"/>
                <a:sym typeface="OpenSans-Regular"/>
              </a:rPr>
              <a:t>11. 	</a:t>
            </a:r>
            <a:r>
              <a:rPr lang="en-US" sz="1200" b="1" dirty="0">
                <a:effectLst/>
                <a:latin typeface="+mn-lt"/>
                <a:ea typeface="+mn-ea"/>
                <a:cs typeface="+mn-cs"/>
                <a:sym typeface="OpenSans-Regular"/>
              </a:rPr>
              <a:t>Uchino</a:t>
            </a:r>
            <a:r>
              <a:rPr lang="en-US" sz="1200" dirty="0">
                <a:effectLst/>
                <a:latin typeface="+mn-lt"/>
                <a:ea typeface="+mn-ea"/>
                <a:cs typeface="+mn-cs"/>
                <a:sym typeface="OpenSans-Regular"/>
              </a:rPr>
              <a:t> BN, </a:t>
            </a:r>
            <a:r>
              <a:rPr lang="en-US" sz="1200" dirty="0" err="1">
                <a:effectLst/>
                <a:latin typeface="+mn-lt"/>
                <a:ea typeface="+mn-ea"/>
                <a:cs typeface="+mn-cs"/>
                <a:sym typeface="OpenSans-Regular"/>
              </a:rPr>
              <a:t>Trettevik</a:t>
            </a:r>
            <a:r>
              <a:rPr lang="en-US" sz="1200" dirty="0">
                <a:effectLst/>
                <a:latin typeface="+mn-lt"/>
                <a:ea typeface="+mn-ea"/>
                <a:cs typeface="+mn-cs"/>
                <a:sym typeface="OpenSans-Regular"/>
              </a:rPr>
              <a:t> R, Kent de Grey RG, </a:t>
            </a:r>
            <a:r>
              <a:rPr lang="en-US" sz="1200" dirty="0" err="1">
                <a:effectLst/>
                <a:latin typeface="+mn-lt"/>
                <a:ea typeface="+mn-ea"/>
                <a:cs typeface="+mn-cs"/>
                <a:sym typeface="OpenSans-Regular"/>
              </a:rPr>
              <a:t>Cronan</a:t>
            </a:r>
            <a:r>
              <a:rPr lang="en-US" sz="1200" dirty="0">
                <a:effectLst/>
                <a:latin typeface="+mn-lt"/>
                <a:ea typeface="+mn-ea"/>
                <a:cs typeface="+mn-cs"/>
                <a:sym typeface="OpenSans-Regular"/>
              </a:rPr>
              <a:t> S, Hogan J, </a:t>
            </a:r>
            <a:r>
              <a:rPr lang="en-US" sz="1200" dirty="0" err="1">
                <a:effectLst/>
                <a:latin typeface="+mn-lt"/>
                <a:ea typeface="+mn-ea"/>
                <a:cs typeface="+mn-cs"/>
                <a:sym typeface="OpenSans-Regular"/>
              </a:rPr>
              <a:t>Baucom</a:t>
            </a:r>
            <a:r>
              <a:rPr lang="en-US" sz="1200" dirty="0">
                <a:effectLst/>
                <a:latin typeface="+mn-lt"/>
                <a:ea typeface="+mn-ea"/>
                <a:cs typeface="+mn-cs"/>
                <a:sym typeface="OpenSans-Regular"/>
              </a:rPr>
              <a:t> BRW. Social support, social integration, and inflammatory cytokines: A meta-analysis. </a:t>
            </a:r>
            <a:r>
              <a:rPr lang="en-US" sz="1200" i="1" dirty="0">
                <a:effectLst/>
                <a:latin typeface="+mn-lt"/>
                <a:ea typeface="+mn-ea"/>
                <a:cs typeface="+mn-cs"/>
                <a:sym typeface="OpenSans-Regular"/>
              </a:rPr>
              <a:t>Heal Psychol</a:t>
            </a:r>
            <a:r>
              <a:rPr lang="en-US" sz="1200" dirty="0">
                <a:effectLst/>
                <a:latin typeface="+mn-lt"/>
                <a:ea typeface="+mn-ea"/>
                <a:cs typeface="+mn-cs"/>
                <a:sym typeface="OpenSans-Regular"/>
              </a:rPr>
              <a:t>. 2018. doi:10.1037/hea0000594</a:t>
            </a:r>
          </a:p>
        </p:txBody>
      </p:sp>
    </p:spTree>
    <p:extLst>
      <p:ext uri="{BB962C8B-B14F-4D97-AF65-F5344CB8AC3E}">
        <p14:creationId xmlns:p14="http://schemas.microsoft.com/office/powerpoint/2010/main" val="3598800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Shape 678"/>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457200" marR="0" lvl="0" indent="-304800" algn="l" rtl="0">
              <a:spcBef>
                <a:spcPts val="0"/>
              </a:spcBef>
              <a:spcAft>
                <a:spcPts val="0"/>
              </a:spcAft>
              <a:buClr>
                <a:srgbClr val="333333"/>
              </a:buClr>
              <a:buSzPts val="1200"/>
              <a:buFont typeface="Calibri"/>
              <a:buChar char="●"/>
            </a:pPr>
            <a:r>
              <a:rPr lang="en-US" sz="1200" i="1" dirty="0">
                <a:solidFill>
                  <a:srgbClr val="333333"/>
                </a:solidFill>
                <a:highlight>
                  <a:srgbClr val="FFFFFF"/>
                </a:highlight>
                <a:latin typeface="Calibri"/>
                <a:ea typeface="Calibri"/>
                <a:cs typeface="Calibri"/>
                <a:sym typeface="Calibri"/>
              </a:rPr>
              <a:t>Now let's look at the results of programs where these pillars have been woven together .  In the lens of prevention, The DPP program data shows more than a 50% reduction in progression from pre diabetes to diabetes and now has means of reimbursement .  Most of us accept that lifestyle has the power to prevent disease.</a:t>
            </a:r>
          </a:p>
          <a:p>
            <a:pPr marL="457200" marR="0" lvl="0" indent="-304800" algn="l" defTabSz="914400" rtl="0" eaLnBrk="1" fontAlgn="auto" latinLnBrk="0" hangingPunct="1">
              <a:lnSpc>
                <a:spcPct val="100000"/>
              </a:lnSpc>
              <a:spcBef>
                <a:spcPts val="0"/>
              </a:spcBef>
              <a:spcAft>
                <a:spcPts val="0"/>
              </a:spcAft>
              <a:buClr>
                <a:srgbClr val="333333"/>
              </a:buClr>
              <a:buSzPts val="1200"/>
              <a:buFont typeface="Calibri"/>
              <a:buChar char="●"/>
              <a:tabLst/>
              <a:defRPr/>
            </a:pPr>
            <a:r>
              <a:rPr lang="en-US" sz="1200" dirty="0">
                <a:solidFill>
                  <a:srgbClr val="595959"/>
                </a:solidFill>
                <a:highlight>
                  <a:srgbClr val="FFFFFF"/>
                </a:highlight>
                <a:latin typeface="Calibri"/>
                <a:ea typeface="Calibri"/>
                <a:cs typeface="Calibri"/>
                <a:sym typeface="Calibri"/>
              </a:rPr>
              <a:t>Diabetes Prevention Program Research Group 346 (6): 393, Figure 2, February 7, 2002, NEJM</a:t>
            </a:r>
            <a:endParaRPr lang="en-US" sz="1200" dirty="0">
              <a:solidFill>
                <a:srgbClr val="6E7071"/>
              </a:solidFill>
              <a:highlight>
                <a:srgbClr val="FFFFFF"/>
              </a:highlight>
              <a:latin typeface="Calibri"/>
              <a:ea typeface="Calibri"/>
              <a:cs typeface="Calibri"/>
              <a:sym typeface="Calibri"/>
            </a:endParaRPr>
          </a:p>
          <a:p>
            <a:pPr marL="457200" marR="0" lvl="0" indent="-304800" algn="l" rtl="0">
              <a:spcBef>
                <a:spcPts val="0"/>
              </a:spcBef>
              <a:spcAft>
                <a:spcPts val="0"/>
              </a:spcAft>
              <a:buClr>
                <a:srgbClr val="333333"/>
              </a:buClr>
              <a:buSzPts val="1200"/>
              <a:buFont typeface="Calibri"/>
              <a:buChar char="●"/>
            </a:pPr>
            <a:endParaRPr sz="1200" i="1" dirty="0">
              <a:solidFill>
                <a:srgbClr val="333333"/>
              </a:solidFill>
              <a:highlight>
                <a:srgbClr val="FFFFFF"/>
              </a:highlight>
              <a:latin typeface="Calibri"/>
              <a:ea typeface="Calibri"/>
              <a:cs typeface="Calibri"/>
              <a:sym typeface="Calibri"/>
            </a:endParaRPr>
          </a:p>
        </p:txBody>
      </p:sp>
      <p:sp>
        <p:nvSpPr>
          <p:cNvPr id="679" name="Shape 67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914400" y="4343400"/>
            <a:ext cx="5029200" cy="4114800"/>
          </a:xfrm>
          <a:prstGeom prst="rect">
            <a:avLst/>
          </a:prstGeom>
        </p:spPr>
        <p:txBody>
          <a:bodyPr/>
          <a:lstStyle/>
          <a:p>
            <a:r>
              <a:rPr lang="en-US" dirty="0"/>
              <a:t>This is a study looking patients with established T2D that comes out of the Look AHEAD Research group. This was a large study of 4500 US adults randomized to one of 2 programs: Intensive Lifestyle Intervention involving dietary and exercise intervention or what was defined as usual care with Diabetes Support and Education</a:t>
            </a:r>
          </a:p>
          <a:p>
            <a:r>
              <a:rPr lang="en-US" dirty="0"/>
              <a:t>Lifestyle intervention participants lost more weight, had greater fitness, more likely to experience partial or complete remission off diabetic medications at years 1 and 4 than patients in usual care.</a:t>
            </a:r>
          </a:p>
          <a:p>
            <a:endParaRPr lang="en-US" dirty="0"/>
          </a:p>
          <a:p>
            <a:r>
              <a:rPr lang="en-US" dirty="0"/>
              <a:t>I think is a great example of the difference between lifestyle counseling and lifestyle intervention.</a:t>
            </a:r>
          </a:p>
          <a:p>
            <a:endParaRPr lang="en-US" dirty="0"/>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71241B-D0BD-694C-95AD-33E33F0169F4}" type="slidenum">
              <a:rPr kumimoji="0" lang="en-US" sz="1800" b="0" i="0" u="none" strike="noStrike" kern="1200" cap="none" spc="0" normalizeH="0" baseline="0" noProof="0" smtClean="0">
                <a:ln>
                  <a:noFill/>
                </a:ln>
                <a:solidFill>
                  <a:srgbClr val="000000"/>
                </a:solidFill>
                <a:effectLst/>
                <a:uLnTx/>
                <a:uFillTx/>
                <a:latin typeface="OpenSans-Regular"/>
                <a:sym typeface="Franklin Gothic Book"/>
              </a:rPr>
              <a:pPr marL="0" marR="0" lvl="0" indent="0" algn="l" defTabSz="457200" rtl="0" eaLnBrk="1" fontAlgn="auto" latinLnBrk="0" hangingPunct="1">
                <a:lnSpc>
                  <a:spcPct val="100000"/>
                </a:lnSpc>
                <a:spcBef>
                  <a:spcPts val="0"/>
                </a:spcBef>
                <a:spcAft>
                  <a:spcPts val="0"/>
                </a:spcAft>
                <a:buClrTx/>
                <a:buSzTx/>
                <a:buFontTx/>
                <a:buNone/>
                <a:tabLst/>
                <a:defRPr/>
              </a:pPr>
              <a:t>26</a:t>
            </a:fld>
            <a:endParaRPr kumimoji="0" lang="en-US" sz="1800" b="0" i="0" u="none" strike="noStrike" kern="1200" cap="none" spc="0" normalizeH="0" baseline="0" noProof="0">
              <a:ln>
                <a:noFill/>
              </a:ln>
              <a:solidFill>
                <a:srgbClr val="000000"/>
              </a:solidFill>
              <a:effectLst/>
              <a:uLnTx/>
              <a:uFillTx/>
              <a:latin typeface="OpenSans-Regular"/>
              <a:sym typeface="Franklin Gothic Book"/>
            </a:endParaRPr>
          </a:p>
        </p:txBody>
      </p:sp>
    </p:spTree>
    <p:extLst>
      <p:ext uri="{BB962C8B-B14F-4D97-AF65-F5344CB8AC3E}">
        <p14:creationId xmlns:p14="http://schemas.microsoft.com/office/powerpoint/2010/main" val="42155381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914400" y="4343400"/>
            <a:ext cx="5029200" cy="4114800"/>
          </a:xfrm>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Intensive Cardiac Rehab is another example of an intervention that utilizes all the domains of lifestyle interventions.  Much of this data comes from the work of Dr. Dean </a:t>
            </a:r>
            <a:r>
              <a:rPr lang="en-US" dirty="0" err="1"/>
              <a:t>Ornish</a:t>
            </a:r>
            <a:r>
              <a:rPr lang="en-US" dirty="0"/>
              <a:t> showing improvements.  Research grounded multidimensional approach to patients with established CAD.</a:t>
            </a:r>
          </a:p>
          <a:p>
            <a:endParaRPr lang="en-US" dirty="0"/>
          </a:p>
          <a:p>
            <a:r>
              <a:rPr lang="en-US" dirty="0"/>
              <a:t>Graphics and Published article – </a:t>
            </a:r>
            <a:r>
              <a:rPr lang="en-US" dirty="0" err="1"/>
              <a:t>Ornish</a:t>
            </a:r>
            <a:r>
              <a:rPr lang="en-US" dirty="0"/>
              <a:t>, </a:t>
            </a:r>
          </a:p>
          <a:p>
            <a:endParaRPr lang="en-US" dirty="0"/>
          </a:p>
          <a:p>
            <a:r>
              <a:rPr lang="en-US" dirty="0"/>
              <a:t> - </a:t>
            </a:r>
            <a:r>
              <a:rPr lang="en-US" dirty="0" err="1"/>
              <a:t>Ornish</a:t>
            </a:r>
            <a:r>
              <a:rPr lang="en-US" dirty="0"/>
              <a:t> Lifestyle JAMA 1998, Vol 280 Ed 23, 2001-7</a:t>
            </a:r>
          </a:p>
          <a:p>
            <a:r>
              <a:rPr lang="en-US" dirty="0"/>
              <a:t> - </a:t>
            </a:r>
            <a:r>
              <a:rPr lang="en-US" dirty="0" err="1"/>
              <a:t>Ornish</a:t>
            </a:r>
            <a:r>
              <a:rPr lang="en-US" dirty="0"/>
              <a:t>, Lancet 1990, 336, 129-33</a:t>
            </a:r>
          </a:p>
          <a:p>
            <a:r>
              <a:rPr lang="en-US" dirty="0"/>
              <a:t> - Gould KL, JAMA, 1995, Vol 274 Ed 11, 894-901</a:t>
            </a:r>
          </a:p>
          <a:p>
            <a:r>
              <a:rPr lang="en-US" dirty="0"/>
              <a:t> - </a:t>
            </a:r>
            <a:r>
              <a:rPr lang="en-US" dirty="0" err="1"/>
              <a:t>Ornish</a:t>
            </a:r>
            <a:r>
              <a:rPr lang="en-US" dirty="0"/>
              <a:t>, AJC, 1998 Vol 82, 72T-76T</a:t>
            </a:r>
          </a:p>
        </p:txBody>
      </p:sp>
    </p:spTree>
    <p:extLst>
      <p:ext uri="{BB962C8B-B14F-4D97-AF65-F5344CB8AC3E}">
        <p14:creationId xmlns:p14="http://schemas.microsoft.com/office/powerpoint/2010/main" val="1009278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914400" y="4343400"/>
            <a:ext cx="5029200" cy="4114800"/>
          </a:xfrm>
          <a:prstGeom prst="rect">
            <a:avLst/>
          </a:prstGeom>
        </p:spPr>
        <p:txBody>
          <a:bodyPr/>
          <a:lstStyle/>
          <a:p>
            <a:r>
              <a:rPr lang="en-US" dirty="0"/>
              <a:t>There are also a number of publications on the Complete Health Improvement Program, which is the first certified ACLM LM program. CHIP program is a whole person program embracing all of the domains of LM.  This particular study reports out on 1000 patients at 30 days.  Patients in the highest risk quadrant demonstrated a </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71241B-D0BD-694C-95AD-33E33F0169F4}" type="slidenum">
              <a:rPr kumimoji="0" lang="en-US" sz="1800" b="0" i="0" u="none" strike="noStrike" kern="1200" cap="none" spc="0" normalizeH="0" baseline="0" noProof="0" smtClean="0">
                <a:ln>
                  <a:noFill/>
                </a:ln>
                <a:solidFill>
                  <a:srgbClr val="000000"/>
                </a:solidFill>
                <a:effectLst/>
                <a:uLnTx/>
                <a:uFillTx/>
                <a:latin typeface="OpenSans-Regular"/>
                <a:sym typeface="Franklin Gothic Book"/>
              </a:rPr>
              <a:pPr marL="0" marR="0" lvl="0" indent="0" algn="l" defTabSz="457200" rtl="0" eaLnBrk="1" fontAlgn="auto" latinLnBrk="0" hangingPunct="1">
                <a:lnSpc>
                  <a:spcPct val="100000"/>
                </a:lnSpc>
                <a:spcBef>
                  <a:spcPts val="0"/>
                </a:spcBef>
                <a:spcAft>
                  <a:spcPts val="0"/>
                </a:spcAft>
                <a:buClrTx/>
                <a:buSzTx/>
                <a:buFontTx/>
                <a:buNone/>
                <a:tabLst/>
                <a:defRPr/>
              </a:pPr>
              <a:t>28</a:t>
            </a:fld>
            <a:endParaRPr kumimoji="0" lang="en-US" sz="1800" b="0" i="0" u="none" strike="noStrike" kern="1200" cap="none" spc="0" normalizeH="0" baseline="0" noProof="0">
              <a:ln>
                <a:noFill/>
              </a:ln>
              <a:solidFill>
                <a:srgbClr val="000000"/>
              </a:solidFill>
              <a:effectLst/>
              <a:uLnTx/>
              <a:uFillTx/>
              <a:latin typeface="OpenSans-Regular"/>
              <a:sym typeface="Franklin Gothic Book"/>
            </a:endParaRPr>
          </a:p>
        </p:txBody>
      </p:sp>
    </p:spTree>
    <p:extLst>
      <p:ext uri="{BB962C8B-B14F-4D97-AF65-F5344CB8AC3E}">
        <p14:creationId xmlns:p14="http://schemas.microsoft.com/office/powerpoint/2010/main" val="24454478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914400" y="4343400"/>
            <a:ext cx="5029200" cy="4114800"/>
          </a:xfrm>
          <a:prstGeom prst="rect">
            <a:avLst/>
          </a:prstGeom>
        </p:spPr>
        <p:txBody>
          <a:bodyPr/>
          <a:lstStyle/>
          <a:p>
            <a:r>
              <a:rPr lang="en-US" dirty="0"/>
              <a:t>Patients in the highest risk: those with the most advanced levels of either hyperlipidemia, blood glucose, or body mass index had tremendous 30 days results</a:t>
            </a:r>
          </a:p>
          <a:p>
            <a:endParaRPr lang="en-US" dirty="0"/>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71241B-D0BD-694C-95AD-33E33F0169F4}" type="slidenum">
              <a:rPr kumimoji="0" lang="en-US" sz="1800" b="0" i="0" u="none" strike="noStrike" kern="1200" cap="none" spc="0" normalizeH="0" baseline="0" noProof="0" smtClean="0">
                <a:ln>
                  <a:noFill/>
                </a:ln>
                <a:solidFill>
                  <a:srgbClr val="000000"/>
                </a:solidFill>
                <a:effectLst/>
                <a:uLnTx/>
                <a:uFillTx/>
                <a:latin typeface="OpenSans-Regular"/>
                <a:sym typeface="Franklin Gothic Book"/>
              </a:rPr>
              <a:pPr marL="0" marR="0" lvl="0" indent="0" algn="l" defTabSz="457200" rtl="0" eaLnBrk="1" fontAlgn="auto" latinLnBrk="0" hangingPunct="1">
                <a:lnSpc>
                  <a:spcPct val="100000"/>
                </a:lnSpc>
                <a:spcBef>
                  <a:spcPts val="0"/>
                </a:spcBef>
                <a:spcAft>
                  <a:spcPts val="0"/>
                </a:spcAft>
                <a:buClrTx/>
                <a:buSzTx/>
                <a:buFontTx/>
                <a:buNone/>
                <a:tabLst/>
                <a:defRPr/>
              </a:pPr>
              <a:t>29</a:t>
            </a:fld>
            <a:endParaRPr kumimoji="0" lang="en-US" sz="1800" b="0" i="0" u="none" strike="noStrike" kern="1200" cap="none" spc="0" normalizeH="0" baseline="0" noProof="0">
              <a:ln>
                <a:noFill/>
              </a:ln>
              <a:solidFill>
                <a:srgbClr val="000000"/>
              </a:solidFill>
              <a:effectLst/>
              <a:uLnTx/>
              <a:uFillTx/>
              <a:latin typeface="OpenSans-Regular"/>
              <a:sym typeface="Franklin Gothic Book"/>
            </a:endParaRPr>
          </a:p>
        </p:txBody>
      </p:sp>
    </p:spTree>
    <p:extLst>
      <p:ext uri="{BB962C8B-B14F-4D97-AF65-F5344CB8AC3E}">
        <p14:creationId xmlns:p14="http://schemas.microsoft.com/office/powerpoint/2010/main" val="12833528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914400" y="4343400"/>
            <a:ext cx="5029200" cy="4114800"/>
          </a:xfrm>
          <a:prstGeom prst="rect">
            <a:avLst/>
          </a:prstGeom>
        </p:spPr>
        <p:txBody>
          <a:bodyPr/>
          <a:lstStyle/>
          <a:p>
            <a:endParaRPr lang="en-US" dirty="0"/>
          </a:p>
        </p:txBody>
      </p:sp>
    </p:spTree>
    <p:extLst>
      <p:ext uri="{BB962C8B-B14F-4D97-AF65-F5344CB8AC3E}">
        <p14:creationId xmlns:p14="http://schemas.microsoft.com/office/powerpoint/2010/main" val="11870660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914400" y="4343400"/>
            <a:ext cx="5029200" cy="4114800"/>
          </a:xfrm>
          <a:prstGeom prst="rect">
            <a:avLst/>
          </a:prstGeom>
        </p:spPr>
        <p:txBody>
          <a:bodyPr/>
          <a:lstStyle/>
          <a:p>
            <a:r>
              <a:rPr lang="en-US" dirty="0"/>
              <a:t>Now let's look a bit at LM in practice.  So many of our members have developed successful ways to practice LM Each of them often has their own secret sauce and their methods has been tailored to their patient population or their insurance profiles.  And so while there are differences, most of them draw from a variety of tools</a:t>
            </a:r>
          </a:p>
        </p:txBody>
      </p:sp>
    </p:spTree>
    <p:extLst>
      <p:ext uri="{BB962C8B-B14F-4D97-AF65-F5344CB8AC3E}">
        <p14:creationId xmlns:p14="http://schemas.microsoft.com/office/powerpoint/2010/main" val="22825526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914400" y="4343400"/>
            <a:ext cx="5029200" cy="4114800"/>
          </a:xfrm>
          <a:prstGeom prst="rect">
            <a:avLst/>
          </a:prstGeom>
        </p:spPr>
        <p:txBody>
          <a:bodyPr/>
          <a:lstStyle/>
          <a:p>
            <a:r>
              <a:rPr lang="en-US" dirty="0"/>
              <a:t> Some method of acquiring a comprehensive and detailed assessment of lifestyle is used.  A tool for this can be found under practice resource on the ACLM website or acquired through a digital means .  </a:t>
            </a:r>
          </a:p>
          <a:p>
            <a:endParaRPr lang="en-US" dirty="0"/>
          </a:p>
          <a:p>
            <a:r>
              <a:rPr lang="en-US" dirty="0"/>
              <a:t>Many LM providers utilize a team approach with coach, a nutritionist, some have an exercise specialist involved.  Allied providers of all types are often part of the team.</a:t>
            </a:r>
          </a:p>
          <a:p>
            <a:endParaRPr lang="en-US" dirty="0"/>
          </a:p>
          <a:p>
            <a:r>
              <a:rPr lang="en-US" dirty="0"/>
              <a:t>Many providers utilize SMA, culinary medicine and cooking demonstrations to foster education and behavior change and as a means to reimbursement.  Some utilize digital health and remote patient monitoring to foster frequent touch points and as a means of reimbursement.</a:t>
            </a:r>
          </a:p>
          <a:p>
            <a:endParaRPr lang="en-US" dirty="0"/>
          </a:p>
          <a:p>
            <a:r>
              <a:rPr lang="en-US" dirty="0"/>
              <a:t>LM is very much a behavior change specialty so behavioral psychology and coaching mindset are at it's core.</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C905CAB-6D39-3A46-980B-70E88D4BF997}" type="slidenum">
              <a:rPr kumimoji="0" lang="en-US" sz="1800" b="0" i="0" u="none" strike="noStrike" kern="1200" cap="none" spc="0" normalizeH="0" baseline="0" noProof="0" smtClean="0">
                <a:ln>
                  <a:noFill/>
                </a:ln>
                <a:solidFill>
                  <a:srgbClr val="000000"/>
                </a:solidFill>
                <a:effectLst/>
                <a:uLnTx/>
                <a:uFillTx/>
                <a:latin typeface="OpenSans-Regular"/>
                <a:sym typeface="Franklin Gothic Book"/>
              </a:rPr>
              <a:pPr marL="0" marR="0" lvl="0" indent="0" algn="l" defTabSz="457200" rtl="0" eaLnBrk="1" fontAlgn="auto" latinLnBrk="0" hangingPunct="1">
                <a:lnSpc>
                  <a:spcPct val="100000"/>
                </a:lnSpc>
                <a:spcBef>
                  <a:spcPts val="0"/>
                </a:spcBef>
                <a:spcAft>
                  <a:spcPts val="0"/>
                </a:spcAft>
                <a:buClrTx/>
                <a:buSzTx/>
                <a:buFontTx/>
                <a:buNone/>
                <a:tabLst/>
                <a:defRPr/>
              </a:pPr>
              <a:t>31</a:t>
            </a:fld>
            <a:endParaRPr kumimoji="0" lang="en-US" sz="1800" b="0" i="0" u="none" strike="noStrike" kern="1200" cap="none" spc="0" normalizeH="0" baseline="0" noProof="0">
              <a:ln>
                <a:noFill/>
              </a:ln>
              <a:solidFill>
                <a:srgbClr val="000000"/>
              </a:solidFill>
              <a:effectLst/>
              <a:uLnTx/>
              <a:uFillTx/>
              <a:latin typeface="OpenSans-Regular"/>
              <a:sym typeface="Franklin Gothic Book"/>
            </a:endParaRPr>
          </a:p>
        </p:txBody>
      </p:sp>
    </p:spTree>
    <p:extLst>
      <p:ext uri="{BB962C8B-B14F-4D97-AF65-F5344CB8AC3E}">
        <p14:creationId xmlns:p14="http://schemas.microsoft.com/office/powerpoint/2010/main" val="39894453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914400" y="4343400"/>
            <a:ext cx="5029200" cy="4114800"/>
          </a:xfrm>
          <a:prstGeom prst="rect">
            <a:avLst/>
          </a:prstGeom>
        </p:spPr>
        <p:txBody>
          <a:bodyPr/>
          <a:lstStyle/>
          <a:p>
            <a:r>
              <a:rPr lang="en-US" dirty="0"/>
              <a:t>And really, a quote by Dr. Cindy Geyer, expresses the power of LM is that </a:t>
            </a:r>
          </a:p>
          <a:p>
            <a:endParaRPr lang="en-US" dirty="0"/>
          </a:p>
          <a:p>
            <a:r>
              <a:rPr lang="en-US" dirty="0"/>
              <a:t>And this is so rewarding for both patients and their providers.</a:t>
            </a:r>
          </a:p>
        </p:txBody>
      </p:sp>
    </p:spTree>
    <p:extLst>
      <p:ext uri="{BB962C8B-B14F-4D97-AF65-F5344CB8AC3E}">
        <p14:creationId xmlns:p14="http://schemas.microsoft.com/office/powerpoint/2010/main" val="474144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914400" y="4343400"/>
            <a:ext cx="5029200" cy="4114800"/>
          </a:xfrm>
          <a:prstGeom prst="rect">
            <a:avLst/>
          </a:prstGeom>
        </p:spPr>
        <p:txBody>
          <a:bodyPr/>
          <a:lstStyle/>
          <a:p>
            <a:pPr marL="228600" indent="-228600">
              <a:buAutoNum type="arabicPeriod"/>
            </a:pPr>
            <a:endParaRPr lang="en-US" baseline="0" dirty="0"/>
          </a:p>
        </p:txBody>
      </p:sp>
    </p:spTree>
    <p:extLst>
      <p:ext uri="{BB962C8B-B14F-4D97-AF65-F5344CB8AC3E}">
        <p14:creationId xmlns:p14="http://schemas.microsoft.com/office/powerpoint/2010/main" val="1970215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914400" y="4343400"/>
            <a:ext cx="5029200" cy="4114800"/>
          </a:xfrm>
          <a:prstGeom prst="rect">
            <a:avLst/>
          </a:prstGeom>
        </p:spPr>
        <p:txBody>
          <a:bodyPr/>
          <a:lstStyle/>
          <a:p>
            <a:r>
              <a:rPr lang="en-US" dirty="0"/>
              <a:t>We will look at some of the evidence for each these 6 LM interventions or domains a bit later</a:t>
            </a:r>
          </a:p>
        </p:txBody>
      </p:sp>
    </p:spTree>
    <p:extLst>
      <p:ext uri="{BB962C8B-B14F-4D97-AF65-F5344CB8AC3E}">
        <p14:creationId xmlns:p14="http://schemas.microsoft.com/office/powerpoint/2010/main" val="351651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914400" y="4343400"/>
            <a:ext cx="5029200" cy="4114800"/>
          </a:xfrm>
          <a:prstGeom prst="rect">
            <a:avLst/>
          </a:prstGeom>
        </p:spPr>
        <p:txBody>
          <a:bodyPr/>
          <a:lstStyle/>
          <a:p>
            <a:r>
              <a:rPr lang="en-US" dirty="0"/>
              <a:t>But let's start by looking at where does LM fit in medicine overall. I know when I first explored LM, it was important to me to understand the distinction between LM and other medical disciplines.  I the comparisons I share today, remember that the divisions are not always sharp.  I believe medicine is both art and science and many practitioners use methods from more than one disciplines and there is no benefit from competition. Nevertheless, there are very important comparisons to consider when we put a name to something. Preventive Medicine is by it's name, focused on prevention and early detection and screening. Allopathic Medicine is the field most of us trained and approaches patient care through the lens of management of symptoms largely through a main course of diagnostic, pharmacologic and procedural means. Functional Medicine more often utilizes novel diagnostic blood tests and may include the use of nutraceuticals and supplements.  Integrative Medicine often blends complementary and conventional medicine approaches. While lifestyle counseling is not new to any of us, Lifestyle Medicine as an interventional treatment for established disease is new.  LM takes a root cause approach using a lifestyle first approach with a goal to actively treat and often reverse disease.  LM requires active patient engagement and offers the patient the ability, through their everyday lifestyle habits, to be the locus of control of much of their health destiny. </a:t>
            </a:r>
            <a:endParaRPr lang="en-US" sz="1200" b="0" i="0" dirty="0">
              <a:effectLst/>
              <a:latin typeface="+mn-lt"/>
              <a:ea typeface="+mn-ea"/>
              <a:cs typeface="+mn-cs"/>
              <a:sym typeface="OpenSans-Regular"/>
            </a:endParaRPr>
          </a:p>
          <a:p>
            <a:br>
              <a:rPr lang="en-US" sz="1200" b="0" i="0" dirty="0">
                <a:effectLst/>
                <a:latin typeface="+mn-lt"/>
                <a:ea typeface="+mn-ea"/>
                <a:cs typeface="+mn-cs"/>
                <a:sym typeface="OpenSans-Regular"/>
              </a:rPr>
            </a:br>
            <a:endParaRPr lang="en-US" dirty="0"/>
          </a:p>
        </p:txBody>
      </p:sp>
    </p:spTree>
    <p:extLst>
      <p:ext uri="{BB962C8B-B14F-4D97-AF65-F5344CB8AC3E}">
        <p14:creationId xmlns:p14="http://schemas.microsoft.com/office/powerpoint/2010/main" val="2459305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914400" y="4343400"/>
            <a:ext cx="5029200" cy="4114800"/>
          </a:xfrm>
          <a:prstGeom prst="rect">
            <a:avLst/>
          </a:prstGeom>
        </p:spPr>
        <p:txBody>
          <a:bodyPr/>
          <a:lstStyle/>
          <a:p>
            <a:r>
              <a:rPr lang="en-US" dirty="0"/>
              <a:t>In this health care survey report, 8 risks and lifestyle behaviors were demonstrated to drive the top15 chronic conditions that comprise 80% of healthcare visits, hospitalizations and costs.  These are the majority of the patients we see every day which is why lifestyle interventions need to become the first line and foundation of healthcare. </a:t>
            </a:r>
          </a:p>
          <a:p>
            <a:endParaRPr lang="en-US" dirty="0"/>
          </a:p>
          <a:p>
            <a:r>
              <a:rPr lang="en-US" dirty="0"/>
              <a:t>Graph of Diagnoses numbers</a:t>
            </a:r>
          </a:p>
          <a:p>
            <a:endParaRPr lang="en-US" dirty="0"/>
          </a:p>
          <a:p>
            <a:r>
              <a:rPr lang="en-US" dirty="0"/>
              <a:t>Source: https://</a:t>
            </a:r>
            <a:r>
              <a:rPr lang="en-US" dirty="0" err="1"/>
              <a:t>www.aon.com</a:t>
            </a:r>
            <a:r>
              <a:rPr lang="en-US" dirty="0"/>
              <a:t>/attachments/human-capital-consulting/2012_Health_Care_Survey_final.pdf</a:t>
            </a:r>
          </a:p>
          <a:p>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a:solidFill>
                  <a:schemeClr val="bg1"/>
                </a:solidFill>
              </a:rPr>
              <a:t>Sources: AON Hewitt, 2012.</a:t>
            </a:r>
          </a:p>
          <a:p>
            <a:endParaRPr lang="en-US" dirty="0"/>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71241B-D0BD-694C-95AD-33E33F0169F4}" type="slidenum">
              <a:rPr kumimoji="0" lang="en-US" sz="1800" b="0" i="0" u="none" strike="noStrike" kern="1200" cap="none" spc="0" normalizeH="0" baseline="0" noProof="0" smtClean="0">
                <a:ln>
                  <a:noFill/>
                </a:ln>
                <a:solidFill>
                  <a:srgbClr val="000000"/>
                </a:solidFill>
                <a:effectLst/>
                <a:uLnTx/>
                <a:uFillTx/>
                <a:latin typeface="OpenSans-Regular"/>
                <a:sym typeface="Franklin Gothic Book"/>
              </a:rPr>
              <a:pPr marL="0" marR="0" lvl="0" indent="0" algn="l" defTabSz="457200" rtl="0" eaLnBrk="1" fontAlgn="auto" latinLnBrk="0" hangingPunct="1">
                <a:lnSpc>
                  <a:spcPct val="100000"/>
                </a:lnSpc>
                <a:spcBef>
                  <a:spcPts val="0"/>
                </a:spcBef>
                <a:spcAft>
                  <a:spcPts val="0"/>
                </a:spcAft>
                <a:buClrTx/>
                <a:buSzTx/>
                <a:buFontTx/>
                <a:buNone/>
                <a:tabLst/>
                <a:defRPr/>
              </a:pPr>
              <a:t>7</a:t>
            </a:fld>
            <a:endParaRPr kumimoji="0" lang="en-US" sz="1800" b="0" i="0" u="none" strike="noStrike" kern="1200" cap="none" spc="0" normalizeH="0" baseline="0" noProof="0">
              <a:ln>
                <a:noFill/>
              </a:ln>
              <a:solidFill>
                <a:srgbClr val="000000"/>
              </a:solidFill>
              <a:effectLst/>
              <a:uLnTx/>
              <a:uFillTx/>
              <a:latin typeface="OpenSans-Regular"/>
              <a:sym typeface="Franklin Gothic Book"/>
            </a:endParaRPr>
          </a:p>
        </p:txBody>
      </p:sp>
    </p:spTree>
    <p:extLst>
      <p:ext uri="{BB962C8B-B14F-4D97-AF65-F5344CB8AC3E}">
        <p14:creationId xmlns:p14="http://schemas.microsoft.com/office/powerpoint/2010/main" val="21284534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914400" y="4343400"/>
            <a:ext cx="5029200" cy="4114800"/>
          </a:xfrm>
          <a:prstGeom prst="rect">
            <a:avLst/>
          </a:prstGeom>
        </p:spPr>
        <p:txBody>
          <a:bodyPr/>
          <a:lstStyle/>
          <a:p>
            <a:r>
              <a:rPr lang="en-US" dirty="0"/>
              <a:t>LM can't wait and I want to share with you the state of affairs when it comes to lifestyle born diseases and why it is so important now</a:t>
            </a:r>
          </a:p>
        </p:txBody>
      </p:sp>
    </p:spTree>
    <p:extLst>
      <p:ext uri="{BB962C8B-B14F-4D97-AF65-F5344CB8AC3E}">
        <p14:creationId xmlns:p14="http://schemas.microsoft.com/office/powerpoint/2010/main" val="499297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914400" y="4343400"/>
            <a:ext cx="5029200" cy="4114800"/>
          </a:xfrm>
          <a:prstGeom prst="rect">
            <a:avLst/>
          </a:prstGeom>
        </p:spPr>
        <p:txBody>
          <a:bodyPr/>
          <a:lstStyle/>
          <a:p>
            <a:pPr marL="285750" indent="-285750" algn="l">
              <a:spcBef>
                <a:spcPts val="1200"/>
              </a:spcBef>
              <a:spcAft>
                <a:spcPts val="600"/>
              </a:spcAft>
              <a:buFont typeface="Arial,Sans-Serif"/>
              <a:buChar char="•"/>
            </a:pPr>
            <a:r>
              <a:rPr lang="en-US" dirty="0"/>
              <a:t>Said simply, we have an enormous chronic disease epidemic n the US, one that has been our watch for decades.  This information and graphic are from the CDC. </a:t>
            </a:r>
            <a:r>
              <a:rPr lang="en-US" sz="1200" b="0" i="0" dirty="0">
                <a:effectLst/>
                <a:latin typeface="+mn-lt"/>
                <a:ea typeface="+mn-ea"/>
                <a:cs typeface="+mn-cs"/>
                <a:sym typeface="OpenSans-Regular"/>
              </a:rPr>
              <a:t>6/10 people are sick with 1 or more chronic disease, despite all of our spending people are still sick - </a:t>
            </a:r>
            <a:r>
              <a:rPr lang="en-US" dirty="0"/>
              <a:t>US Healthcare Spend = $3.3 trillion nearly 20% of US Gross Domestic Product. By 2050 Medicaid and Medicare alone will account for 20% of the GDP.</a:t>
            </a:r>
          </a:p>
          <a:p>
            <a:pPr marL="285750" indent="-285750" algn="l">
              <a:spcBef>
                <a:spcPts val="1200"/>
              </a:spcBef>
              <a:spcAft>
                <a:spcPts val="600"/>
              </a:spcAft>
              <a:buFont typeface="Arial,Sans-Serif"/>
              <a:buChar char="•"/>
            </a:pPr>
            <a:r>
              <a:rPr lang="en-US" b="1" dirty="0"/>
              <a:t>80% of this spend is on chronic disease. </a:t>
            </a:r>
            <a:endParaRPr lang="en-US" dirty="0"/>
          </a:p>
          <a:p>
            <a:pPr marL="285750" indent="-285750" algn="l">
              <a:spcBef>
                <a:spcPts val="1200"/>
              </a:spcBef>
              <a:spcAft>
                <a:spcPts val="600"/>
              </a:spcAft>
              <a:buFont typeface="Arial,Sans-Serif"/>
              <a:buChar char="•"/>
            </a:pPr>
            <a:r>
              <a:rPr lang="en-US" b="1" dirty="0"/>
              <a:t>By 2030, </a:t>
            </a:r>
            <a:r>
              <a:rPr lang="en-US" dirty="0"/>
              <a:t>the</a:t>
            </a:r>
            <a:r>
              <a:rPr lang="en-US" b="1" dirty="0"/>
              <a:t> </a:t>
            </a:r>
            <a:r>
              <a:rPr lang="en-US" dirty="0"/>
              <a:t>number of people with three or more conditions is expected to ↑ to 83 million, with a total cost of over $42 trillion.</a:t>
            </a:r>
          </a:p>
          <a:p>
            <a:pPr marL="285750" indent="-285750" algn="l">
              <a:spcBef>
                <a:spcPts val="1200"/>
              </a:spcBef>
              <a:spcAft>
                <a:spcPts val="600"/>
              </a:spcAft>
              <a:buFont typeface="Arial,Sans-Serif"/>
              <a:buChar char="•"/>
            </a:pPr>
            <a:r>
              <a:rPr lang="en-US" dirty="0"/>
              <a:t>Employers foot a hefty bill -- $36.4 billion-- for the cost of disease. Absenteeism because of the top five chronic conditions:</a:t>
            </a:r>
          </a:p>
          <a:p>
            <a:pPr marL="742950" lvl="1" indent="-285750" algn="l">
              <a:spcBef>
                <a:spcPts val="1200"/>
              </a:spcBef>
              <a:spcAft>
                <a:spcPts val="600"/>
              </a:spcAft>
              <a:buFont typeface="Arial,Sans-Serif"/>
              <a:buChar char="•"/>
            </a:pPr>
            <a:r>
              <a:rPr lang="en-US" dirty="0"/>
              <a:t>Obesity, hypertension, physical inactivity, current smoking, and diabetes</a:t>
            </a:r>
          </a:p>
          <a:p>
            <a:endParaRPr lang="en-US" dirty="0"/>
          </a:p>
        </p:txBody>
      </p:sp>
    </p:spTree>
    <p:extLst>
      <p:ext uri="{BB962C8B-B14F-4D97-AF65-F5344CB8AC3E}">
        <p14:creationId xmlns:p14="http://schemas.microsoft.com/office/powerpoint/2010/main" val="21472416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rgbClr val="0068B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6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rgbClr val="0C599E"/>
                </a:solidFill>
                <a:latin typeface="Arial" panose="020B0604020202020204" pitchFamily="34" charset="0"/>
                <a:cs typeface="Arial" panose="020B0604020202020204" pitchFamily="34" charset="0"/>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B4081751-311E-4847-8E0C-F26A4AE551E7}" type="datetime1">
              <a:rPr lang="en-US" smtClean="0"/>
              <a:t>4/1/21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cxnSp>
        <p:nvCxnSpPr>
          <p:cNvPr id="9" name="Straight Connector 8"/>
          <p:cNvCxnSpPr/>
          <p:nvPr/>
        </p:nvCxnSpPr>
        <p:spPr>
          <a:xfrm>
            <a:off x="1207658" y="4343400"/>
            <a:ext cx="9875520" cy="0"/>
          </a:xfrm>
          <a:prstGeom prst="line">
            <a:avLst/>
          </a:prstGeom>
          <a:ln w="12700">
            <a:solidFill>
              <a:srgbClr val="CD4645"/>
            </a:solidFill>
          </a:ln>
        </p:spPr>
        <p:style>
          <a:lnRef idx="1">
            <a:schemeClr val="accent1"/>
          </a:lnRef>
          <a:fillRef idx="0">
            <a:schemeClr val="accent1"/>
          </a:fillRef>
          <a:effectRef idx="0">
            <a:schemeClr val="accent1"/>
          </a:effectRef>
          <a:fontRef idx="minor">
            <a:schemeClr val="tx1"/>
          </a:fontRef>
        </p:style>
      </p:cxnSp>
      <p:pic>
        <p:nvPicPr>
          <p:cNvPr id="11" name="Picture 10" descr="A close up of a logo&#10;&#10;Description automatically generated">
            <a:extLst>
              <a:ext uri="{FF2B5EF4-FFF2-40B4-BE49-F238E27FC236}">
                <a16:creationId xmlns:a16="http://schemas.microsoft.com/office/drawing/2014/main" id="{D3B76DD7-D3D2-460E-8B7C-45224BC344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6320" y="758952"/>
            <a:ext cx="5756686" cy="1328466"/>
          </a:xfrm>
          <a:prstGeom prst="rect">
            <a:avLst/>
          </a:prstGeom>
        </p:spPr>
      </p:pic>
    </p:spTree>
    <p:extLst>
      <p:ext uri="{BB962C8B-B14F-4D97-AF65-F5344CB8AC3E}">
        <p14:creationId xmlns:p14="http://schemas.microsoft.com/office/powerpoint/2010/main" val="295010970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20_Title Slide">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C27FC075-BF81-954E-BD10-8A124C4719B1}"/>
              </a:ext>
            </a:extLst>
          </p:cNvPr>
          <p:cNvSpPr>
            <a:spLocks noGrp="1"/>
          </p:cNvSpPr>
          <p:nvPr>
            <p:ph type="title"/>
          </p:nvPr>
        </p:nvSpPr>
        <p:spPr>
          <a:xfrm>
            <a:off x="838200" y="833121"/>
            <a:ext cx="10784840" cy="857569"/>
          </a:xfrm>
          <a:prstGeom prst="rect">
            <a:avLst/>
          </a:prstGeom>
        </p:spPr>
        <p:txBody>
          <a:bodyPr vert="horz" lIns="91440" tIns="45720" rIns="91440" bIns="45720" rtlCol="0" anchor="t" anchorCtr="0">
            <a:noAutofit/>
          </a:bodyPr>
          <a:lstStyle>
            <a:lvl1pPr>
              <a:lnSpc>
                <a:spcPct val="100000"/>
              </a:lnSpc>
              <a:defRPr/>
            </a:lvl1pPr>
          </a:lstStyle>
          <a:p>
            <a:r>
              <a:rPr lang="en-US"/>
              <a:t>Click to edit Master title style</a:t>
            </a:r>
          </a:p>
        </p:txBody>
      </p:sp>
      <p:sp>
        <p:nvSpPr>
          <p:cNvPr id="10" name="Text Placeholder 2">
            <a:extLst>
              <a:ext uri="{FF2B5EF4-FFF2-40B4-BE49-F238E27FC236}">
                <a16:creationId xmlns:a16="http://schemas.microsoft.com/office/drawing/2014/main" id="{780C46D0-E8D0-DE47-9F63-7CD623BB38D9}"/>
              </a:ext>
            </a:extLst>
          </p:cNvPr>
          <p:cNvSpPr>
            <a:spLocks noGrp="1"/>
          </p:cNvSpPr>
          <p:nvPr>
            <p:ph type="body" sz="quarter" idx="11"/>
          </p:nvPr>
        </p:nvSpPr>
        <p:spPr>
          <a:xfrm>
            <a:off x="840318" y="1798638"/>
            <a:ext cx="5107516" cy="4195762"/>
          </a:xfrm>
        </p:spPr>
        <p:txBody>
          <a:bodyPr>
            <a:noAutofit/>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8">
            <a:extLst>
              <a:ext uri="{FF2B5EF4-FFF2-40B4-BE49-F238E27FC236}">
                <a16:creationId xmlns:a16="http://schemas.microsoft.com/office/drawing/2014/main" id="{599C6B6D-788A-EC40-ADDC-3DE1B2EE8880}"/>
              </a:ext>
            </a:extLst>
          </p:cNvPr>
          <p:cNvSpPr>
            <a:spLocks noGrp="1"/>
          </p:cNvSpPr>
          <p:nvPr>
            <p:ph type="body" sz="quarter" idx="12"/>
          </p:nvPr>
        </p:nvSpPr>
        <p:spPr>
          <a:xfrm>
            <a:off x="6529918" y="1808164"/>
            <a:ext cx="5107516" cy="4186237"/>
          </a:xfrm>
        </p:spPr>
        <p:txBody>
          <a:bodyPr>
            <a:noAutofit/>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4731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marL="0">
              <a:defRPr sz="3200" b="1">
                <a:solidFill>
                  <a:schemeClr val="accent3"/>
                </a:solidFill>
              </a:defRPr>
            </a:lvl1pPr>
          </a:lstStyle>
          <a:p>
            <a:r>
              <a:rPr lang="en-US"/>
              <a:t>Click to edit Master title style</a:t>
            </a:r>
          </a:p>
        </p:txBody>
      </p:sp>
      <p:sp>
        <p:nvSpPr>
          <p:cNvPr id="3" name="Content Placeholder 2"/>
          <p:cNvSpPr>
            <a:spLocks noGrp="1"/>
          </p:cNvSpPr>
          <p:nvPr>
            <p:ph idx="1"/>
          </p:nvPr>
        </p:nvSpPr>
        <p:spPr/>
        <p:txBody>
          <a:bodyPr>
            <a:normAutofit/>
          </a:bodyPr>
          <a:lstStyle>
            <a:lvl1pPr marL="176213" indent="-176213">
              <a:buClr>
                <a:srgbClr val="DBBD6C"/>
              </a:buClr>
              <a:buFont typeface="Arial" panose="020B0604020202020204" pitchFamily="34" charset="0"/>
              <a:buChar char="•"/>
              <a:defRPr sz="1800">
                <a:latin typeface="Arial" panose="020B0604020202020204" pitchFamily="34" charset="0"/>
                <a:cs typeface="Arial" panose="020B0604020202020204" pitchFamily="34" charset="0"/>
              </a:defRPr>
            </a:lvl1pPr>
            <a:lvl2pPr marL="384048" indent="-182880">
              <a:buClr>
                <a:srgbClr val="DBBD6C"/>
              </a:buClr>
              <a:buFont typeface="Arial" panose="020B0604020202020204" pitchFamily="34" charset="0"/>
              <a:buChar char="•"/>
              <a:defRPr sz="1800">
                <a:latin typeface="Arial" panose="020B0604020202020204" pitchFamily="34" charset="0"/>
                <a:cs typeface="Arial" panose="020B0604020202020204" pitchFamily="34" charset="0"/>
              </a:defRPr>
            </a:lvl2pPr>
            <a:lvl3pPr marL="566928" indent="-182880">
              <a:buClr>
                <a:srgbClr val="DBBD6C"/>
              </a:buClr>
              <a:buFont typeface="Arial" panose="020B0604020202020204" pitchFamily="34" charset="0"/>
              <a:buChar char="•"/>
              <a:defRPr sz="1800">
                <a:latin typeface="Arial" panose="020B0604020202020204" pitchFamily="34" charset="0"/>
                <a:cs typeface="Arial" panose="020B0604020202020204" pitchFamily="34" charset="0"/>
              </a:defRPr>
            </a:lvl3pPr>
            <a:lvl4pPr marL="749808" indent="-182880">
              <a:buClr>
                <a:srgbClr val="DBBD6C"/>
              </a:buClr>
              <a:buFont typeface="Arial" panose="020B0604020202020204" pitchFamily="34" charset="0"/>
              <a:buChar char="•"/>
              <a:defRPr sz="1800">
                <a:latin typeface="Arial" panose="020B0604020202020204" pitchFamily="34" charset="0"/>
                <a:cs typeface="Arial" panose="020B0604020202020204" pitchFamily="34" charset="0"/>
              </a:defRPr>
            </a:lvl4pPr>
            <a:lvl5pPr marL="932688" indent="-182880">
              <a:buClr>
                <a:srgbClr val="DBBD6C"/>
              </a:buClr>
              <a:buFont typeface="Arial" panose="020B0604020202020204" pitchFamily="34" charset="0"/>
              <a:buChar cha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19AF31-FF36-481D-A488-524CBBBFC2FF}" type="datetime1">
              <a:rPr lang="en-US" smtClean="0"/>
              <a:t>4/1/21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cxnSp>
        <p:nvCxnSpPr>
          <p:cNvPr id="8" name="Straight Connector 7">
            <a:extLst>
              <a:ext uri="{FF2B5EF4-FFF2-40B4-BE49-F238E27FC236}">
                <a16:creationId xmlns:a16="http://schemas.microsoft.com/office/drawing/2014/main" id="{F9CAA7F0-0A47-4B52-8BD1-4A78369FED4F}"/>
              </a:ext>
            </a:extLst>
          </p:cNvPr>
          <p:cNvCxnSpPr/>
          <p:nvPr/>
        </p:nvCxnSpPr>
        <p:spPr>
          <a:xfrm>
            <a:off x="1097280" y="1737360"/>
            <a:ext cx="10058400" cy="0"/>
          </a:xfrm>
          <a:prstGeom prst="line">
            <a:avLst/>
          </a:prstGeom>
          <a:ln>
            <a:solidFill>
              <a:srgbClr val="CD4645"/>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5672E2B-0FF7-4503-9743-98FF62C01674}"/>
              </a:ext>
            </a:extLst>
          </p:cNvPr>
          <p:cNvCxnSpPr/>
          <p:nvPr/>
        </p:nvCxnSpPr>
        <p:spPr>
          <a:xfrm>
            <a:off x="1097280" y="1737360"/>
            <a:ext cx="100584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5933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4" name="Content Placeholder 3"/>
          <p:cNvSpPr>
            <a:spLocks noGrp="1"/>
          </p:cNvSpPr>
          <p:nvPr>
            <p:ph sz="half" idx="2"/>
          </p:nvPr>
        </p:nvSpPr>
        <p:spPr>
          <a:xfrm>
            <a:off x="1097280" y="1865745"/>
            <a:ext cx="4937760" cy="4094789"/>
          </a:xfrm>
        </p:spPr>
        <p:txBody>
          <a:bodyPr/>
          <a:lstStyle>
            <a:lvl1pPr marL="176213" indent="-176213">
              <a:buClr>
                <a:srgbClr val="DBBD6C"/>
              </a:buClr>
              <a:buFont typeface="Arial" panose="020B0604020202020204" pitchFamily="34" charset="0"/>
              <a:buChar char="•"/>
              <a:defRPr/>
            </a:lvl1pPr>
            <a:lvl2pPr marL="384048" indent="-182880">
              <a:buClr>
                <a:srgbClr val="DBBD6C"/>
              </a:buClr>
              <a:buFont typeface="Arial" panose="020B0604020202020204" pitchFamily="34" charset="0"/>
              <a:buChar char="•"/>
              <a:defRPr/>
            </a:lvl2pPr>
            <a:lvl3pPr marL="566928" indent="-182880">
              <a:buClr>
                <a:srgbClr val="DBBD6C"/>
              </a:buClr>
              <a:buFont typeface="Arial" panose="020B0604020202020204" pitchFamily="34" charset="0"/>
              <a:buChar char="•"/>
              <a:defRPr/>
            </a:lvl3pPr>
            <a:lvl4pPr marL="749808" indent="-182880">
              <a:buClr>
                <a:srgbClr val="DBBD6C"/>
              </a:buClr>
              <a:buFont typeface="Arial" panose="020B0604020202020204" pitchFamily="34" charset="0"/>
              <a:buChar char="•"/>
              <a:defRPr/>
            </a:lvl4pPr>
            <a:lvl5pPr marL="932688" indent="-182880">
              <a:buClr>
                <a:srgbClr val="DBBD6C"/>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217920" y="1865745"/>
            <a:ext cx="4937760" cy="4094789"/>
          </a:xfrm>
        </p:spPr>
        <p:txBody>
          <a:bodyPr/>
          <a:lstStyle>
            <a:lvl1pPr marL="176213" indent="-176213">
              <a:buClr>
                <a:srgbClr val="DBBD6C"/>
              </a:buClr>
              <a:buFont typeface="Arial" panose="020B0604020202020204" pitchFamily="34" charset="0"/>
              <a:buChar char="•"/>
              <a:defRPr/>
            </a:lvl1pPr>
            <a:lvl2pPr marL="384048" indent="-182880">
              <a:buClr>
                <a:srgbClr val="DBBD6C"/>
              </a:buClr>
              <a:buFont typeface="Arial" panose="020B0604020202020204" pitchFamily="34" charset="0"/>
              <a:buChar char="•"/>
              <a:defRPr/>
            </a:lvl2pPr>
            <a:lvl3pPr marL="566928" indent="-182880">
              <a:buClr>
                <a:srgbClr val="DBBD6C"/>
              </a:buClr>
              <a:buFont typeface="Arial" panose="020B0604020202020204" pitchFamily="34" charset="0"/>
              <a:buChar char="•"/>
              <a:defRPr/>
            </a:lvl3pPr>
            <a:lvl4pPr marL="749808" indent="-182880">
              <a:buClr>
                <a:srgbClr val="DBBD6C"/>
              </a:buClr>
              <a:buFont typeface="Arial" panose="020B0604020202020204" pitchFamily="34" charset="0"/>
              <a:buChar char="•"/>
              <a:defRPr/>
            </a:lvl4pPr>
            <a:lvl5pPr marL="932688" indent="-182880">
              <a:buClr>
                <a:srgbClr val="DBBD6C"/>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6DA7A64-430C-43CA-9F28-9370E3CA4781}" type="datetime1">
              <a:rPr lang="en-US" smtClean="0"/>
              <a:t>4/1/21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454049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2"/>
          <p:cNvSpPr>
            <a:spLocks noGrp="1"/>
          </p:cNvSpPr>
          <p:nvPr>
            <p:ph type="dt" sz="half" idx="10"/>
          </p:nvPr>
        </p:nvSpPr>
        <p:spPr/>
        <p:txBody>
          <a:bodyPr/>
          <a:lstStyle/>
          <a:p>
            <a:fld id="{E107C386-CB71-4C8E-84E6-46CD8C974682}" type="datetime1">
              <a:rPr lang="en-US" smtClean="0"/>
              <a:t>4/1/21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40567977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rgbClr val="0C599E"/>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C597F700-CC7F-4D51-8500-35F354BFFD7F}" type="datetime1">
              <a:rPr lang="en-US" smtClean="0"/>
              <a:t>4/1/21</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036176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rgbClr val="02B8B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7561ED14-F5AF-4629-AC64-5A9989FCEAC0}" type="datetime1">
              <a:rPr lang="en-US" smtClean="0"/>
              <a:t>4/1/21</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86CB4B4D-7CA3-9044-876B-883B54F8677D}" type="slidenum">
              <a:rPr lang="en-US" smtClean="0"/>
              <a:t>‹#›</a:t>
            </a:fld>
            <a:endParaRPr lang="en-US"/>
          </a:p>
        </p:txBody>
      </p:sp>
    </p:spTree>
    <p:extLst>
      <p:ext uri="{BB962C8B-B14F-4D97-AF65-F5344CB8AC3E}">
        <p14:creationId xmlns:p14="http://schemas.microsoft.com/office/powerpoint/2010/main" val="1812468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rgbClr val="02B8B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rgbClr val="0C599E"/>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9EE4DC-0E48-4BE0-8DBE-52C73121E743}" type="datetime1">
              <a:rPr lang="en-US" smtClean="0"/>
              <a:t>4/1/21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5963782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lock Right">
    <p:spTree>
      <p:nvGrpSpPr>
        <p:cNvPr id="1" name=""/>
        <p:cNvGrpSpPr/>
        <p:nvPr/>
      </p:nvGrpSpPr>
      <p:grpSpPr>
        <a:xfrm>
          <a:off x="0" y="0"/>
          <a:ext cx="0" cy="0"/>
          <a:chOff x="0" y="0"/>
          <a:chExt cx="0" cy="0"/>
        </a:xfrm>
      </p:grpSpPr>
      <p:sp>
        <p:nvSpPr>
          <p:cNvPr id="44" name="Picture Placeholder 21"/>
          <p:cNvSpPr>
            <a:spLocks noGrp="1"/>
          </p:cNvSpPr>
          <p:nvPr>
            <p:ph type="pic" idx="13"/>
          </p:nvPr>
        </p:nvSpPr>
        <p:spPr>
          <a:xfrm>
            <a:off x="7129850" y="0"/>
            <a:ext cx="5062150" cy="6858000"/>
          </a:xfrm>
          <a:prstGeom prst="rect">
            <a:avLst/>
          </a:prstGeom>
        </p:spPr>
        <p:txBody>
          <a:bodyPr lIns="91439" rIns="91439"/>
          <a:lstStyle/>
          <a:p>
            <a:r>
              <a:rPr lang="en-US"/>
              <a:t>Click icon to add picture</a:t>
            </a:r>
            <a:endParaRPr/>
          </a:p>
        </p:txBody>
      </p:sp>
      <p:sp>
        <p:nvSpPr>
          <p:cNvPr id="47"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004873895"/>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cSld name="19_Title Slide">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C27FC075-BF81-954E-BD10-8A124C4719B1}"/>
              </a:ext>
            </a:extLst>
          </p:cNvPr>
          <p:cNvSpPr>
            <a:spLocks noGrp="1"/>
          </p:cNvSpPr>
          <p:nvPr>
            <p:ph type="title"/>
          </p:nvPr>
        </p:nvSpPr>
        <p:spPr>
          <a:xfrm>
            <a:off x="838200" y="833121"/>
            <a:ext cx="10784840" cy="857569"/>
          </a:xfrm>
          <a:prstGeom prst="rect">
            <a:avLst/>
          </a:prstGeom>
        </p:spPr>
        <p:txBody>
          <a:bodyPr vert="horz" lIns="91440" tIns="45720" rIns="91440" bIns="45720" rtlCol="0" anchor="t" anchorCtr="0">
            <a:noAutofit/>
          </a:bodyPr>
          <a:lstStyle>
            <a:lvl1pPr>
              <a:lnSpc>
                <a:spcPct val="100000"/>
              </a:lnSpc>
              <a:defRPr/>
            </a:lvl1pPr>
          </a:lstStyle>
          <a:p>
            <a:r>
              <a:rPr lang="en-US"/>
              <a:t>Click to edit Master title style</a:t>
            </a:r>
          </a:p>
        </p:txBody>
      </p:sp>
      <p:sp>
        <p:nvSpPr>
          <p:cNvPr id="10" name="Text Placeholder 4">
            <a:extLst>
              <a:ext uri="{FF2B5EF4-FFF2-40B4-BE49-F238E27FC236}">
                <a16:creationId xmlns:a16="http://schemas.microsoft.com/office/drawing/2014/main" id="{4F1DBC1D-AFFE-3649-BEC6-3CF24BD1E87A}"/>
              </a:ext>
            </a:extLst>
          </p:cNvPr>
          <p:cNvSpPr>
            <a:spLocks noGrp="1"/>
          </p:cNvSpPr>
          <p:nvPr>
            <p:ph type="body" sz="quarter" idx="10"/>
          </p:nvPr>
        </p:nvSpPr>
        <p:spPr>
          <a:xfrm>
            <a:off x="840318" y="1808163"/>
            <a:ext cx="10782300" cy="4176712"/>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46062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rgbClr val="0C599E"/>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B2968F0-AEBD-4D1A-B1B7-6C575C9C6CA3}" type="datetime1">
              <a:rPr lang="en-US" smtClean="0"/>
              <a:t>4/1/21</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86CB4B4D-7CA3-9044-876B-883B54F8677D}"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rgbClr val="CD4645"/>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C45756A-5AF0-462B-BF15-D376169F205F}"/>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r="74771"/>
          <a:stretch/>
        </p:blipFill>
        <p:spPr>
          <a:xfrm>
            <a:off x="10746132" y="5234361"/>
            <a:ext cx="932702" cy="900586"/>
          </a:xfrm>
          <a:prstGeom prst="rect">
            <a:avLst/>
          </a:prstGeom>
        </p:spPr>
      </p:pic>
    </p:spTree>
    <p:extLst>
      <p:ext uri="{BB962C8B-B14F-4D97-AF65-F5344CB8AC3E}">
        <p14:creationId xmlns:p14="http://schemas.microsoft.com/office/powerpoint/2010/main" val="6294009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hdr="0" ftr="0" dt="0"/>
  <p:txStyles>
    <p:titleStyle>
      <a:lvl1pPr algn="l" defTabSz="914400" rtl="0" eaLnBrk="1" latinLnBrk="0" hangingPunct="1">
        <a:lnSpc>
          <a:spcPct val="85000"/>
        </a:lnSpc>
        <a:spcBef>
          <a:spcPct val="0"/>
        </a:spcBef>
        <a:buNone/>
        <a:defRPr sz="3200" b="1" kern="1200" spc="-50" baseline="0">
          <a:solidFill>
            <a:schemeClr val="accent3"/>
          </a:solidFill>
          <a:latin typeface="Arial" panose="020B0604020202020204" pitchFamily="34" charset="0"/>
          <a:ea typeface="+mj-ea"/>
          <a:cs typeface="Arial" panose="020B0604020202020204" pitchFamily="34" charset="0"/>
        </a:defRPr>
      </a:lvl1pPr>
    </p:titleStyle>
    <p:bodyStyle>
      <a:lvl1pPr marL="176213" indent="-176213"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0CE04-BFBF-423A-B59F-9576BE981068}"/>
              </a:ext>
            </a:extLst>
          </p:cNvPr>
          <p:cNvSpPr>
            <a:spLocks noGrp="1"/>
          </p:cNvSpPr>
          <p:nvPr>
            <p:ph type="ctrTitle"/>
          </p:nvPr>
        </p:nvSpPr>
        <p:spPr/>
        <p:txBody>
          <a:bodyPr>
            <a:normAutofit/>
          </a:bodyPr>
          <a:lstStyle/>
          <a:p>
            <a:r>
              <a:rPr lang="en-US" sz="4400" dirty="0"/>
              <a:t>Lifestyle Medicine and Culinary Medicine: Paths to Manage Chronic Lifestyle-Related Conditions</a:t>
            </a:r>
          </a:p>
        </p:txBody>
      </p:sp>
      <p:sp>
        <p:nvSpPr>
          <p:cNvPr id="527" name="Dexter W. Shurney, MD, MBA, MPH, FACLM…"/>
          <p:cNvSpPr txBox="1">
            <a:spLocks noGrp="1"/>
          </p:cNvSpPr>
          <p:nvPr>
            <p:ph type="subTitle" idx="1"/>
          </p:nvPr>
        </p:nvSpPr>
        <p:spPr>
          <a:prstGeom prst="rect">
            <a:avLst/>
          </a:prstGeom>
        </p:spPr>
        <p:txBody>
          <a:bodyPr>
            <a:normAutofit/>
          </a:bodyPr>
          <a:lstStyle/>
          <a:p>
            <a:pPr marL="0" indent="0" algn="r">
              <a:lnSpc>
                <a:spcPct val="100000"/>
              </a:lnSpc>
              <a:spcBef>
                <a:spcPts val="0"/>
              </a:spcBef>
              <a:buSzTx/>
              <a:buFontTx/>
              <a:buNone/>
              <a:defRPr sz="1400" spc="300">
                <a:solidFill>
                  <a:srgbClr val="FFFFFF"/>
                </a:solidFill>
              </a:defRPr>
            </a:pPr>
            <a:r>
              <a:rPr lang="en-US" sz="2400" dirty="0">
                <a:solidFill>
                  <a:schemeClr val="accent3"/>
                </a:solidFill>
              </a:rPr>
              <a:t>Cate Collings, MD, MS, FACC, </a:t>
            </a:r>
            <a:r>
              <a:rPr lang="en-US" sz="2400" dirty="0" err="1">
                <a:solidFill>
                  <a:schemeClr val="accent3"/>
                </a:solidFill>
              </a:rPr>
              <a:t>D</a:t>
            </a:r>
            <a:r>
              <a:rPr lang="en-US" sz="2400" cap="none" dirty="0" err="1">
                <a:solidFill>
                  <a:schemeClr val="accent3"/>
                </a:solidFill>
              </a:rPr>
              <a:t>ip</a:t>
            </a:r>
            <a:r>
              <a:rPr lang="en-US" sz="2400" dirty="0" err="1">
                <a:solidFill>
                  <a:schemeClr val="accent3"/>
                </a:solidFill>
              </a:rPr>
              <a:t>ABLM</a:t>
            </a:r>
            <a:endParaRPr lang="en-US" sz="2400" dirty="0">
              <a:solidFill>
                <a:schemeClr val="accent3"/>
              </a:solidFill>
            </a:endParaRPr>
          </a:p>
          <a:p>
            <a:pPr marL="0" indent="0" algn="r">
              <a:lnSpc>
                <a:spcPct val="100000"/>
              </a:lnSpc>
              <a:spcBef>
                <a:spcPts val="0"/>
              </a:spcBef>
              <a:buSzTx/>
              <a:buFontTx/>
              <a:buNone/>
              <a:defRPr sz="1400" spc="300">
                <a:solidFill>
                  <a:srgbClr val="FFFFFF"/>
                </a:solidFill>
              </a:defRPr>
            </a:pPr>
            <a:r>
              <a:rPr lang="en-US" dirty="0">
                <a:solidFill>
                  <a:schemeClr val="accent3"/>
                </a:solidFill>
              </a:rPr>
              <a:t>President, ACLM</a:t>
            </a:r>
          </a:p>
          <a:p>
            <a:pPr marL="0" indent="0" algn="r">
              <a:lnSpc>
                <a:spcPct val="100000"/>
              </a:lnSpc>
              <a:spcBef>
                <a:spcPts val="0"/>
              </a:spcBef>
              <a:buSzTx/>
              <a:buFontTx/>
              <a:buNone/>
              <a:defRPr sz="1400" spc="300">
                <a:solidFill>
                  <a:srgbClr val="FFFFFF"/>
                </a:solidFill>
              </a:defRPr>
            </a:pPr>
            <a:r>
              <a:rPr lang="en-US" dirty="0">
                <a:solidFill>
                  <a:schemeClr val="accent3"/>
                </a:solidFill>
              </a:rPr>
              <a:t>Director, Lifestyle Medicine El Camino Health </a:t>
            </a:r>
          </a:p>
          <a:p>
            <a:pPr marL="0" indent="0" algn="r">
              <a:lnSpc>
                <a:spcPct val="100000"/>
              </a:lnSpc>
              <a:spcBef>
                <a:spcPts val="0"/>
              </a:spcBef>
              <a:buSzTx/>
              <a:buFontTx/>
              <a:buNone/>
              <a:defRPr sz="1400" spc="300">
                <a:solidFill>
                  <a:srgbClr val="FFFFFF"/>
                </a:solidFill>
              </a:defRPr>
            </a:pPr>
            <a:endParaRPr sz="2400" dirty="0">
              <a:solidFill>
                <a:schemeClr val="accent3"/>
              </a:solidFill>
            </a:endParaRPr>
          </a:p>
        </p:txBody>
      </p:sp>
      <p:sp>
        <p:nvSpPr>
          <p:cNvPr id="3" name="Slide Number Placeholder 2">
            <a:extLst>
              <a:ext uri="{FF2B5EF4-FFF2-40B4-BE49-F238E27FC236}">
                <a16:creationId xmlns:a16="http://schemas.microsoft.com/office/drawing/2014/main" id="{CEEA2E5B-8B69-4489-AE90-8EEDCE474BE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lang="en-US" sz="1050" b="0" i="0" u="none" strike="noStrike" kern="1200" cap="none" spc="0" normalizeH="0" baseline="0" noProof="0" smtClean="0">
                <a:ln>
                  <a:noFill/>
                </a:ln>
                <a:solidFill>
                  <a:srgbClr val="FFFFFF"/>
                </a:solidFill>
                <a:effectLst/>
                <a:uLnTx/>
                <a:uFillTx/>
                <a:latin typeface="Tw Cen MT" panose="020B0602020104020603"/>
                <a:ea typeface="+mn-ea"/>
                <a:cs typeface="+mn-cs"/>
                <a:sym typeface="Franklin Gothic Book"/>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050" b="0" i="0" u="none" strike="noStrike" kern="1200" cap="none" spc="0" normalizeH="0" baseline="0" noProof="0">
              <a:ln>
                <a:noFill/>
              </a:ln>
              <a:solidFill>
                <a:srgbClr val="FFFFFF"/>
              </a:solidFill>
              <a:effectLst/>
              <a:uLnTx/>
              <a:uFillTx/>
              <a:latin typeface="Tw Cen MT" panose="020B0602020104020603"/>
              <a:ea typeface="+mn-ea"/>
              <a:cs typeface="+mn-cs"/>
              <a:sym typeface="Franklin Gothic Book"/>
            </a:endParaRPr>
          </a:p>
        </p:txBody>
      </p:sp>
    </p:spTree>
    <p:extLst>
      <p:ext uri="{BB962C8B-B14F-4D97-AF65-F5344CB8AC3E}">
        <p14:creationId xmlns:p14="http://schemas.microsoft.com/office/powerpoint/2010/main" val="25285243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59036-E1E7-8042-B8E0-AE3F4555B5CE}"/>
              </a:ext>
            </a:extLst>
          </p:cNvPr>
          <p:cNvSpPr>
            <a:spLocks noGrp="1"/>
          </p:cNvSpPr>
          <p:nvPr>
            <p:ph type="title"/>
          </p:nvPr>
        </p:nvSpPr>
        <p:spPr/>
        <p:txBody>
          <a:bodyPr/>
          <a:lstStyle/>
          <a:p>
            <a:r>
              <a:rPr lang="en-US" dirty="0"/>
              <a:t>US Burden of Diseases Collaborators: Dietary Risks are Leading Cause of Disability</a:t>
            </a:r>
          </a:p>
        </p:txBody>
      </p:sp>
      <p:pic>
        <p:nvPicPr>
          <p:cNvPr id="5" name="Content Placeholder 4" descr="Chart, bar chart&#10;&#10;Description automatically generated">
            <a:extLst>
              <a:ext uri="{FF2B5EF4-FFF2-40B4-BE49-F238E27FC236}">
                <a16:creationId xmlns:a16="http://schemas.microsoft.com/office/drawing/2014/main" id="{0FE20C04-3CFF-7A4A-9873-232C3B03B0CB}"/>
              </a:ext>
            </a:extLst>
          </p:cNvPr>
          <p:cNvPicPr>
            <a:picLocks noGrp="1" noChangeAspect="1"/>
          </p:cNvPicPr>
          <p:nvPr>
            <p:ph idx="1"/>
          </p:nvPr>
        </p:nvPicPr>
        <p:blipFill>
          <a:blip r:embed="rId3"/>
          <a:stretch>
            <a:fillRect/>
          </a:stretch>
        </p:blipFill>
        <p:spPr>
          <a:xfrm>
            <a:off x="2152650" y="1895740"/>
            <a:ext cx="7886700" cy="4211108"/>
          </a:xfrm>
        </p:spPr>
      </p:pic>
      <p:sp>
        <p:nvSpPr>
          <p:cNvPr id="3" name="Slide Number Placeholder 2">
            <a:extLst>
              <a:ext uri="{FF2B5EF4-FFF2-40B4-BE49-F238E27FC236}">
                <a16:creationId xmlns:a16="http://schemas.microsoft.com/office/drawing/2014/main" id="{1003DAAD-76AC-44A4-BF1F-FF0A59CEFF6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lang="en-US" sz="1050" b="0" i="0" u="none" strike="noStrike" kern="1200" cap="none" spc="0" normalizeH="0" baseline="0" noProof="0" smtClean="0">
                <a:ln>
                  <a:noFill/>
                </a:ln>
                <a:solidFill>
                  <a:srgbClr val="FFFFFF"/>
                </a:solidFill>
                <a:effectLst/>
                <a:uLnTx/>
                <a:uFillTx/>
                <a:latin typeface="Tw Cen MT" panose="020B0602020104020603"/>
                <a:ea typeface="+mn-ea"/>
                <a:cs typeface="+mn-cs"/>
                <a:sym typeface="Franklin Gothic Book"/>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050" b="0" i="0" u="none" strike="noStrike" kern="1200" cap="none" spc="0" normalizeH="0" baseline="0" noProof="0">
              <a:ln>
                <a:noFill/>
              </a:ln>
              <a:solidFill>
                <a:srgbClr val="FFFFFF"/>
              </a:solidFill>
              <a:effectLst/>
              <a:uLnTx/>
              <a:uFillTx/>
              <a:latin typeface="Tw Cen MT" panose="020B0602020104020603"/>
              <a:ea typeface="+mn-ea"/>
              <a:cs typeface="+mn-cs"/>
              <a:sym typeface="Franklin Gothic Book"/>
            </a:endParaRPr>
          </a:p>
        </p:txBody>
      </p:sp>
    </p:spTree>
    <p:extLst>
      <p:ext uri="{BB962C8B-B14F-4D97-AF65-F5344CB8AC3E}">
        <p14:creationId xmlns:p14="http://schemas.microsoft.com/office/powerpoint/2010/main" val="27409049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CD220-651C-1A4E-977D-4F4011601661}"/>
              </a:ext>
            </a:extLst>
          </p:cNvPr>
          <p:cNvSpPr>
            <a:spLocks noGrp="1"/>
          </p:cNvSpPr>
          <p:nvPr>
            <p:ph type="title"/>
          </p:nvPr>
        </p:nvSpPr>
        <p:spPr/>
        <p:txBody>
          <a:bodyPr>
            <a:normAutofit/>
          </a:bodyPr>
          <a:lstStyle/>
          <a:p>
            <a:r>
              <a:rPr lang="en-US" sz="3600" dirty="0">
                <a:latin typeface="Arial"/>
                <a:cs typeface="Arial"/>
              </a:rPr>
              <a:t>A Decline in US </a:t>
            </a:r>
            <a:br>
              <a:rPr lang="en-US" sz="3600" dirty="0"/>
            </a:br>
            <a:r>
              <a:rPr lang="en-US" sz="3600" dirty="0">
                <a:latin typeface="Arial"/>
                <a:cs typeface="Arial"/>
              </a:rPr>
              <a:t>Life Expectancy</a:t>
            </a:r>
          </a:p>
        </p:txBody>
      </p:sp>
      <p:pic>
        <p:nvPicPr>
          <p:cNvPr id="5" name="Content Placeholder 4" descr="Text&#10;&#10;Description automatically generated">
            <a:extLst>
              <a:ext uri="{FF2B5EF4-FFF2-40B4-BE49-F238E27FC236}">
                <a16:creationId xmlns:a16="http://schemas.microsoft.com/office/drawing/2014/main" id="{844CB493-0B56-9849-96CF-8CE883DB0F1B}"/>
              </a:ext>
            </a:extLst>
          </p:cNvPr>
          <p:cNvPicPr>
            <a:picLocks noGrp="1" noChangeAspect="1"/>
          </p:cNvPicPr>
          <p:nvPr>
            <p:ph idx="1"/>
          </p:nvPr>
        </p:nvPicPr>
        <p:blipFill>
          <a:blip r:embed="rId3"/>
          <a:stretch>
            <a:fillRect/>
          </a:stretch>
        </p:blipFill>
        <p:spPr>
          <a:xfrm>
            <a:off x="5423338" y="349492"/>
            <a:ext cx="6334179" cy="5739206"/>
          </a:xfrm>
        </p:spPr>
      </p:pic>
      <p:sp>
        <p:nvSpPr>
          <p:cNvPr id="3" name="TextBox 2">
            <a:extLst>
              <a:ext uri="{FF2B5EF4-FFF2-40B4-BE49-F238E27FC236}">
                <a16:creationId xmlns:a16="http://schemas.microsoft.com/office/drawing/2014/main" id="{51A50A73-4701-4740-8D31-259C1E581FD4}"/>
              </a:ext>
            </a:extLst>
          </p:cNvPr>
          <p:cNvSpPr txBox="1"/>
          <p:nvPr/>
        </p:nvSpPr>
        <p:spPr>
          <a:xfrm>
            <a:off x="1009837" y="2658256"/>
            <a:ext cx="4410141" cy="1323439"/>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a:ea typeface="+mn-ea"/>
                <a:cs typeface="Arial"/>
                <a:sym typeface="Franklin Gothic Book"/>
              </a:rPr>
              <a:t>US has higher per capita health care spending compared with peer high income nations but downward trend in life expectancy </a:t>
            </a: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Franklin Gothic Book"/>
            </a:endParaRPr>
          </a:p>
        </p:txBody>
      </p:sp>
      <p:sp>
        <p:nvSpPr>
          <p:cNvPr id="4" name="Slide Number Placeholder 3">
            <a:extLst>
              <a:ext uri="{FF2B5EF4-FFF2-40B4-BE49-F238E27FC236}">
                <a16:creationId xmlns:a16="http://schemas.microsoft.com/office/drawing/2014/main" id="{2A5FBD6D-7B2E-436D-BC45-924B281DA88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lang="en-US" sz="1050" b="0" i="0" u="none" strike="noStrike" kern="1200" cap="none" spc="0" normalizeH="0" baseline="0" noProof="0" smtClean="0">
                <a:ln>
                  <a:noFill/>
                </a:ln>
                <a:solidFill>
                  <a:srgbClr val="FFFFFF"/>
                </a:solidFill>
                <a:effectLst/>
                <a:uLnTx/>
                <a:uFillTx/>
                <a:latin typeface="Tw Cen MT" panose="020B0602020104020603"/>
                <a:ea typeface="+mn-ea"/>
                <a:cs typeface="+mn-cs"/>
                <a:sym typeface="Franklin Gothic Book"/>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050" b="0" i="0" u="none" strike="noStrike" kern="1200" cap="none" spc="0" normalizeH="0" baseline="0" noProof="0">
              <a:ln>
                <a:noFill/>
              </a:ln>
              <a:solidFill>
                <a:srgbClr val="FFFFFF"/>
              </a:solidFill>
              <a:effectLst/>
              <a:uLnTx/>
              <a:uFillTx/>
              <a:latin typeface="Tw Cen MT" panose="020B0602020104020603"/>
              <a:ea typeface="+mn-ea"/>
              <a:cs typeface="+mn-cs"/>
              <a:sym typeface="Franklin Gothic Book"/>
            </a:endParaRPr>
          </a:p>
        </p:txBody>
      </p:sp>
      <p:sp>
        <p:nvSpPr>
          <p:cNvPr id="6" name="TextBox 5">
            <a:extLst>
              <a:ext uri="{FF2B5EF4-FFF2-40B4-BE49-F238E27FC236}">
                <a16:creationId xmlns:a16="http://schemas.microsoft.com/office/drawing/2014/main" id="{F902B8C3-0BD8-4C8E-A4D7-5DFF2371EFEE}"/>
              </a:ext>
            </a:extLst>
          </p:cNvPr>
          <p:cNvSpPr txBox="1"/>
          <p:nvPr/>
        </p:nvSpPr>
        <p:spPr>
          <a:xfrm>
            <a:off x="1097280" y="6493036"/>
            <a:ext cx="1710981"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Tw Cen MT" panose="020B0602020104020603"/>
                <a:ea typeface="+mn-ea"/>
                <a:cs typeface="+mn-cs"/>
                <a:sym typeface="Franklin Gothic Book"/>
              </a:rPr>
              <a:t>See Reference Appendix</a:t>
            </a:r>
          </a:p>
        </p:txBody>
      </p:sp>
    </p:spTree>
    <p:extLst>
      <p:ext uri="{BB962C8B-B14F-4D97-AF65-F5344CB8AC3E}">
        <p14:creationId xmlns:p14="http://schemas.microsoft.com/office/powerpoint/2010/main" val="12372824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2">
            <a:extLst>
              <a:ext uri="{FF2B5EF4-FFF2-40B4-BE49-F238E27FC236}">
                <a16:creationId xmlns:a16="http://schemas.microsoft.com/office/drawing/2014/main" id="{832E02DD-D947-4D60-833D-353A927001B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911" r="9124"/>
          <a:stretch/>
        </p:blipFill>
        <p:spPr bwMode="auto">
          <a:xfrm>
            <a:off x="6517868" y="381953"/>
            <a:ext cx="4848019" cy="473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BAA21A8-BF16-4810-9B92-8F9E28FD345A}"/>
              </a:ext>
            </a:extLst>
          </p:cNvPr>
          <p:cNvSpPr>
            <a:spLocks noGrp="1"/>
          </p:cNvSpPr>
          <p:nvPr>
            <p:ph type="title"/>
          </p:nvPr>
        </p:nvSpPr>
        <p:spPr/>
        <p:txBody>
          <a:bodyPr>
            <a:normAutofit/>
          </a:bodyPr>
          <a:lstStyle/>
          <a:p>
            <a:r>
              <a:rPr lang="en-US" sz="3600" dirty="0">
                <a:latin typeface="Arial"/>
                <a:cs typeface="Arial"/>
              </a:rPr>
              <a:t>Relevance in a Pandemic</a:t>
            </a:r>
          </a:p>
        </p:txBody>
      </p:sp>
      <p:sp>
        <p:nvSpPr>
          <p:cNvPr id="3" name="Content Placeholder 2">
            <a:extLst>
              <a:ext uri="{FF2B5EF4-FFF2-40B4-BE49-F238E27FC236}">
                <a16:creationId xmlns:a16="http://schemas.microsoft.com/office/drawing/2014/main" id="{0AA32A07-C9D0-4F3A-A1A0-A7F1162DEB7C}"/>
              </a:ext>
            </a:extLst>
          </p:cNvPr>
          <p:cNvSpPr>
            <a:spLocks noGrp="1"/>
          </p:cNvSpPr>
          <p:nvPr>
            <p:ph idx="1"/>
          </p:nvPr>
        </p:nvSpPr>
        <p:spPr>
          <a:xfrm>
            <a:off x="1097280" y="1845734"/>
            <a:ext cx="10058400" cy="4023360"/>
          </a:xfrm>
        </p:spPr>
        <p:txBody>
          <a:bodyPr/>
          <a:lstStyle/>
          <a:p>
            <a:pPr marL="0" indent="0">
              <a:buNone/>
            </a:pPr>
            <a:endParaRPr lang="en-US"/>
          </a:p>
        </p:txBody>
      </p:sp>
      <p:pic>
        <p:nvPicPr>
          <p:cNvPr id="5" name="Picture 2">
            <a:extLst>
              <a:ext uri="{FF2B5EF4-FFF2-40B4-BE49-F238E27FC236}">
                <a16:creationId xmlns:a16="http://schemas.microsoft.com/office/drawing/2014/main" id="{AC4E9260-01CE-4FD9-8029-32D4BFD89C3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116" t="34754" r="27198"/>
          <a:stretch/>
        </p:blipFill>
        <p:spPr bwMode="auto">
          <a:xfrm>
            <a:off x="887073" y="2060294"/>
            <a:ext cx="5359628" cy="384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6F908770-F9E6-47E4-BE3A-FB6B64F9F22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lang="en-US" sz="1050" b="0" i="0" u="none" strike="noStrike" kern="1200" cap="none" spc="0" normalizeH="0" baseline="0" noProof="0" smtClean="0">
                <a:ln>
                  <a:noFill/>
                </a:ln>
                <a:solidFill>
                  <a:srgbClr val="FFFFFF"/>
                </a:solidFill>
                <a:effectLst/>
                <a:uLnTx/>
                <a:uFillTx/>
                <a:latin typeface="Tw Cen MT" panose="020B0602020104020603"/>
                <a:ea typeface="+mn-ea"/>
                <a:cs typeface="+mn-cs"/>
                <a:sym typeface="Franklin Gothic Book"/>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050" b="0" i="0" u="none" strike="noStrike" kern="1200" cap="none" spc="0" normalizeH="0" baseline="0" noProof="0">
              <a:ln>
                <a:noFill/>
              </a:ln>
              <a:solidFill>
                <a:srgbClr val="FFFFFF"/>
              </a:solidFill>
              <a:effectLst/>
              <a:uLnTx/>
              <a:uFillTx/>
              <a:latin typeface="Tw Cen MT" panose="020B0602020104020603"/>
              <a:ea typeface="+mn-ea"/>
              <a:cs typeface="+mn-cs"/>
              <a:sym typeface="Franklin Gothic Book"/>
            </a:endParaRPr>
          </a:p>
        </p:txBody>
      </p:sp>
      <p:sp>
        <p:nvSpPr>
          <p:cNvPr id="7" name="TextBox 6">
            <a:extLst>
              <a:ext uri="{FF2B5EF4-FFF2-40B4-BE49-F238E27FC236}">
                <a16:creationId xmlns:a16="http://schemas.microsoft.com/office/drawing/2014/main" id="{5E1F500A-C089-4485-B0E4-CE380AFEC45A}"/>
              </a:ext>
            </a:extLst>
          </p:cNvPr>
          <p:cNvSpPr txBox="1"/>
          <p:nvPr/>
        </p:nvSpPr>
        <p:spPr>
          <a:xfrm>
            <a:off x="1097280" y="6493036"/>
            <a:ext cx="1710981"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Tw Cen MT" panose="020B0602020104020603"/>
                <a:ea typeface="+mn-ea"/>
                <a:cs typeface="+mn-cs"/>
                <a:sym typeface="Franklin Gothic Book"/>
              </a:rPr>
              <a:t>See Reference Appendix</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46C85-A99B-8A4E-B0CE-377F8F2C4A42}"/>
              </a:ext>
            </a:extLst>
          </p:cNvPr>
          <p:cNvSpPr>
            <a:spLocks noGrp="1"/>
          </p:cNvSpPr>
          <p:nvPr>
            <p:ph type="title"/>
          </p:nvPr>
        </p:nvSpPr>
        <p:spPr>
          <a:xfrm>
            <a:off x="1064871" y="445574"/>
            <a:ext cx="9603129" cy="1159262"/>
          </a:xfrm>
        </p:spPr>
        <p:txBody>
          <a:bodyPr>
            <a:noAutofit/>
          </a:bodyPr>
          <a:lstStyle/>
          <a:p>
            <a:r>
              <a:rPr lang="en-US" sz="3600" dirty="0">
                <a:latin typeface="Arial"/>
                <a:cs typeface="Arial"/>
              </a:rPr>
              <a:t>UK Lifestyle Intervention Diabetes Remission Clinical Trial: Economic Analysis</a:t>
            </a:r>
          </a:p>
        </p:txBody>
      </p:sp>
      <p:pic>
        <p:nvPicPr>
          <p:cNvPr id="5" name="Content Placeholder 4" descr="Table&#10;&#10;Description automatically generated">
            <a:extLst>
              <a:ext uri="{FF2B5EF4-FFF2-40B4-BE49-F238E27FC236}">
                <a16:creationId xmlns:a16="http://schemas.microsoft.com/office/drawing/2014/main" id="{70D82EB1-08A8-A24C-BC69-A70F391E8A7A}"/>
              </a:ext>
            </a:extLst>
          </p:cNvPr>
          <p:cNvPicPr>
            <a:picLocks noGrp="1" noChangeAspect="1"/>
          </p:cNvPicPr>
          <p:nvPr>
            <p:ph idx="1"/>
          </p:nvPr>
        </p:nvPicPr>
        <p:blipFill>
          <a:blip r:embed="rId3"/>
          <a:stretch>
            <a:fillRect/>
          </a:stretch>
        </p:blipFill>
        <p:spPr>
          <a:xfrm>
            <a:off x="2781300" y="1810032"/>
            <a:ext cx="7886700" cy="3722370"/>
          </a:xfrm>
        </p:spPr>
      </p:pic>
      <p:sp>
        <p:nvSpPr>
          <p:cNvPr id="3" name="TextBox 2">
            <a:extLst>
              <a:ext uri="{FF2B5EF4-FFF2-40B4-BE49-F238E27FC236}">
                <a16:creationId xmlns:a16="http://schemas.microsoft.com/office/drawing/2014/main" id="{34769387-A536-2242-A76D-3070EE9C52DE}"/>
              </a:ext>
            </a:extLst>
          </p:cNvPr>
          <p:cNvSpPr txBox="1"/>
          <p:nvPr/>
        </p:nvSpPr>
        <p:spPr>
          <a:xfrm>
            <a:off x="560750" y="2706780"/>
            <a:ext cx="3880260" cy="1938992"/>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a:ln>
                <a:noFill/>
              </a:ln>
              <a:solidFill>
                <a:srgbClr val="407EC9"/>
              </a:solidFill>
              <a:effectLst/>
              <a:uLnTx/>
              <a:uFillTx/>
              <a:latin typeface="Tw Cen MT" panose="020B0602020104020603"/>
              <a:ea typeface="+mn-ea"/>
              <a:cs typeface="+mn-cs"/>
              <a:sym typeface="Franklin Gothic Book"/>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07EC9"/>
                </a:solidFill>
                <a:effectLst/>
                <a:uLnTx/>
                <a:uFillTx/>
                <a:latin typeface="Arial"/>
                <a:ea typeface="+mn-ea"/>
                <a:cs typeface="Arial"/>
                <a:sym typeface="Franklin Gothic Book"/>
              </a:rPr>
              <a:t> DM, aged 55</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07EC9"/>
                </a:solidFill>
                <a:effectLst/>
                <a:uLnTx/>
                <a:uFillTx/>
                <a:latin typeface="Arial"/>
                <a:ea typeface="+mn-ea"/>
                <a:cs typeface="Arial"/>
                <a:sym typeface="Franklin Gothic Book"/>
              </a:rPr>
              <a:t>Life expectancy 13-21 years</a:t>
            </a:r>
            <a:endParaRPr kumimoji="0" lang="en-US" sz="1800" b="0" i="0" u="none" strike="noStrike" kern="1200" cap="none" spc="0" normalizeH="0" baseline="0" noProof="0">
              <a:ln>
                <a:noFill/>
              </a:ln>
              <a:solidFill>
                <a:srgbClr val="000000"/>
              </a:solidFill>
              <a:effectLst/>
              <a:uLnTx/>
              <a:uFillTx/>
              <a:latin typeface="Arial"/>
              <a:ea typeface="+mn-ea"/>
              <a:cs typeface="Arial"/>
              <a:sym typeface="Franklin Gothic Book"/>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07EC9"/>
                </a:solidFill>
                <a:effectLst/>
                <a:uLnTx/>
                <a:uFillTx/>
                <a:latin typeface="Arial"/>
                <a:ea typeface="+mn-ea"/>
                <a:cs typeface="Arial"/>
                <a:sym typeface="Franklin Gothic Book"/>
              </a:rPr>
              <a:t>Remission equates to 7-15 years of </a:t>
            </a:r>
            <a:br>
              <a:rPr kumimoji="0" lang="en-US" sz="2000" b="1" i="0" u="none" strike="noStrike" kern="1200" cap="none" spc="0" normalizeH="0" baseline="0" noProof="0">
                <a:ln>
                  <a:noFill/>
                </a:ln>
                <a:solidFill>
                  <a:prstClr val="black"/>
                </a:solidFill>
                <a:effectLst/>
                <a:uLnTx/>
                <a:uFillTx/>
                <a:latin typeface="Arial"/>
                <a:ea typeface="+mn-ea"/>
                <a:cs typeface="+mn-cs"/>
                <a:sym typeface="Franklin Gothic Book"/>
              </a:rPr>
            </a:br>
            <a:r>
              <a:rPr kumimoji="0" lang="en-US" sz="2000" b="1" i="0" u="none" strike="noStrike" kern="1200" cap="none" spc="0" normalizeH="0" baseline="0" noProof="0">
                <a:ln>
                  <a:noFill/>
                </a:ln>
                <a:solidFill>
                  <a:srgbClr val="407EC9"/>
                </a:solidFill>
                <a:effectLst/>
                <a:uLnTx/>
                <a:uFillTx/>
                <a:latin typeface="Arial"/>
                <a:ea typeface="+mn-ea"/>
                <a:cs typeface="Arial"/>
                <a:sym typeface="Franklin Gothic Book"/>
              </a:rPr>
              <a:t>cost savings.</a:t>
            </a:r>
            <a:endParaRPr kumimoji="0" lang="en-US" sz="1800" b="0" i="0" u="none" strike="noStrike" kern="1200" cap="none" spc="0" normalizeH="0" baseline="0" noProof="0">
              <a:ln>
                <a:noFill/>
              </a:ln>
              <a:solidFill>
                <a:prstClr val="black"/>
              </a:solidFill>
              <a:effectLst/>
              <a:uLnTx/>
              <a:uFillTx/>
              <a:latin typeface="Arial"/>
              <a:ea typeface="+mn-ea"/>
              <a:cs typeface="Arial"/>
              <a:sym typeface="Franklin Gothic Book"/>
            </a:endParaRPr>
          </a:p>
        </p:txBody>
      </p:sp>
      <p:sp>
        <p:nvSpPr>
          <p:cNvPr id="4" name="Slide Number Placeholder 3">
            <a:extLst>
              <a:ext uri="{FF2B5EF4-FFF2-40B4-BE49-F238E27FC236}">
                <a16:creationId xmlns:a16="http://schemas.microsoft.com/office/drawing/2014/main" id="{4D44E792-3973-4B5E-A4AF-E54A6A58AA1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lang="en-US" sz="1050" b="0" i="0" u="none" strike="noStrike" kern="1200" cap="none" spc="0" normalizeH="0" baseline="0" noProof="0" smtClean="0">
                <a:ln>
                  <a:noFill/>
                </a:ln>
                <a:solidFill>
                  <a:srgbClr val="FFFFFF"/>
                </a:solidFill>
                <a:effectLst/>
                <a:uLnTx/>
                <a:uFillTx/>
                <a:latin typeface="Tw Cen MT" panose="020B0602020104020603"/>
                <a:ea typeface="+mn-ea"/>
                <a:cs typeface="+mn-cs"/>
                <a:sym typeface="Franklin Gothic Book"/>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050" b="0" i="0" u="none" strike="noStrike" kern="1200" cap="none" spc="0" normalizeH="0" baseline="0" noProof="0">
              <a:ln>
                <a:noFill/>
              </a:ln>
              <a:solidFill>
                <a:srgbClr val="FFFFFF"/>
              </a:solidFill>
              <a:effectLst/>
              <a:uLnTx/>
              <a:uFillTx/>
              <a:latin typeface="Tw Cen MT" panose="020B0602020104020603"/>
              <a:ea typeface="+mn-ea"/>
              <a:cs typeface="+mn-cs"/>
              <a:sym typeface="Franklin Gothic Book"/>
            </a:endParaRPr>
          </a:p>
        </p:txBody>
      </p:sp>
      <p:sp>
        <p:nvSpPr>
          <p:cNvPr id="6" name="TextBox 5">
            <a:extLst>
              <a:ext uri="{FF2B5EF4-FFF2-40B4-BE49-F238E27FC236}">
                <a16:creationId xmlns:a16="http://schemas.microsoft.com/office/drawing/2014/main" id="{76D81646-9FB4-47D2-931C-B765579A063C}"/>
              </a:ext>
            </a:extLst>
          </p:cNvPr>
          <p:cNvSpPr txBox="1"/>
          <p:nvPr/>
        </p:nvSpPr>
        <p:spPr>
          <a:xfrm>
            <a:off x="1097280" y="6493036"/>
            <a:ext cx="1710981"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Tw Cen MT" panose="020B0602020104020603"/>
                <a:ea typeface="+mn-ea"/>
                <a:cs typeface="+mn-cs"/>
                <a:sym typeface="Franklin Gothic Book"/>
              </a:rPr>
              <a:t>See Reference Appendix</a:t>
            </a:r>
          </a:p>
        </p:txBody>
      </p:sp>
    </p:spTree>
    <p:extLst>
      <p:ext uri="{BB962C8B-B14F-4D97-AF65-F5344CB8AC3E}">
        <p14:creationId xmlns:p14="http://schemas.microsoft.com/office/powerpoint/2010/main" val="3653179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DE538-EE55-5345-B304-D69B7F800FB4}"/>
              </a:ext>
            </a:extLst>
          </p:cNvPr>
          <p:cNvSpPr>
            <a:spLocks noGrp="1"/>
          </p:cNvSpPr>
          <p:nvPr>
            <p:ph type="title"/>
          </p:nvPr>
        </p:nvSpPr>
        <p:spPr/>
        <p:txBody>
          <a:bodyPr/>
          <a:lstStyle/>
          <a:p>
            <a:r>
              <a:rPr lang="en-US"/>
              <a:t>Evidence-Based and Guideline Driven</a:t>
            </a:r>
          </a:p>
        </p:txBody>
      </p:sp>
      <p:sp>
        <p:nvSpPr>
          <p:cNvPr id="4" name="Text Placeholder 3">
            <a:extLst>
              <a:ext uri="{FF2B5EF4-FFF2-40B4-BE49-F238E27FC236}">
                <a16:creationId xmlns:a16="http://schemas.microsoft.com/office/drawing/2014/main" id="{D3332ECF-915C-BC4D-BF4F-220F386F273A}"/>
              </a:ext>
            </a:extLst>
          </p:cNvPr>
          <p:cNvSpPr>
            <a:spLocks noGrp="1"/>
          </p:cNvSpPr>
          <p:nvPr>
            <p:ph type="body" sz="half" idx="2"/>
          </p:nvPr>
        </p:nvSpPr>
        <p:spPr/>
        <p:txBody>
          <a:bodyPr/>
          <a:lstStyle/>
          <a:p>
            <a:endParaRPr lang="en-US"/>
          </a:p>
        </p:txBody>
      </p:sp>
      <p:pic>
        <p:nvPicPr>
          <p:cNvPr id="8" name="Picture Placeholder 7">
            <a:extLst>
              <a:ext uri="{FF2B5EF4-FFF2-40B4-BE49-F238E27FC236}">
                <a16:creationId xmlns:a16="http://schemas.microsoft.com/office/drawing/2014/main" id="{BE8B0A76-BE2B-4FF8-AB95-78FA717DAE59}"/>
              </a:ext>
            </a:extLst>
          </p:cNvPr>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t="19766" b="19766"/>
          <a:stretch>
            <a:fillRect/>
          </a:stretch>
        </p:blipFill>
        <p:spPr/>
      </p:pic>
      <p:sp>
        <p:nvSpPr>
          <p:cNvPr id="3" name="Slide Number Placeholder 2">
            <a:extLst>
              <a:ext uri="{FF2B5EF4-FFF2-40B4-BE49-F238E27FC236}">
                <a16:creationId xmlns:a16="http://schemas.microsoft.com/office/drawing/2014/main" id="{B42D84B2-CC2C-4753-9161-65EC4DB1CB1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lang="en-US" sz="1050" b="0" i="0" u="none" strike="noStrike" kern="1200" cap="none" spc="0" normalizeH="0" baseline="0" noProof="0" smtClean="0">
                <a:ln>
                  <a:noFill/>
                </a:ln>
                <a:solidFill>
                  <a:srgbClr val="FFFFFF"/>
                </a:solidFill>
                <a:effectLst/>
                <a:uLnTx/>
                <a:uFillTx/>
                <a:latin typeface="Tw Cen MT" panose="020B0602020104020603"/>
                <a:ea typeface="+mn-ea"/>
                <a:cs typeface="+mn-cs"/>
                <a:sym typeface="Franklin Gothic Book"/>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050" b="0" i="0" u="none" strike="noStrike" kern="1200" cap="none" spc="0" normalizeH="0" baseline="0" noProof="0">
              <a:ln>
                <a:noFill/>
              </a:ln>
              <a:solidFill>
                <a:srgbClr val="FFFFFF"/>
              </a:solidFill>
              <a:effectLst/>
              <a:uLnTx/>
              <a:uFillTx/>
              <a:latin typeface="Tw Cen MT" panose="020B0602020104020603"/>
              <a:ea typeface="+mn-ea"/>
              <a:cs typeface="+mn-cs"/>
              <a:sym typeface="Franklin Gothic Book"/>
            </a:endParaRPr>
          </a:p>
        </p:txBody>
      </p:sp>
    </p:spTree>
    <p:extLst>
      <p:ext uri="{BB962C8B-B14F-4D97-AF65-F5344CB8AC3E}">
        <p14:creationId xmlns:p14="http://schemas.microsoft.com/office/powerpoint/2010/main" val="13859703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CF861-E3E9-44BD-852B-F837D768F43A}"/>
              </a:ext>
            </a:extLst>
          </p:cNvPr>
          <p:cNvSpPr>
            <a:spLocks noGrp="1"/>
          </p:cNvSpPr>
          <p:nvPr>
            <p:ph type="title" idx="4294967295"/>
          </p:nvPr>
        </p:nvSpPr>
        <p:spPr>
          <a:xfrm>
            <a:off x="770484" y="449554"/>
            <a:ext cx="10836513" cy="614935"/>
          </a:xfrm>
        </p:spPr>
        <p:txBody>
          <a:bodyPr>
            <a:noAutofit/>
          </a:bodyPr>
          <a:lstStyle/>
          <a:p>
            <a:pPr algn="ctr"/>
            <a:r>
              <a:rPr lang="en-US" sz="3600" dirty="0">
                <a:latin typeface="Arial"/>
                <a:cs typeface="Arial"/>
              </a:rPr>
              <a:t>At the Center of Medicine, Science, and Health</a:t>
            </a:r>
          </a:p>
        </p:txBody>
      </p:sp>
      <p:pic>
        <p:nvPicPr>
          <p:cNvPr id="9" name="Picture 8">
            <a:extLst>
              <a:ext uri="{FF2B5EF4-FFF2-40B4-BE49-F238E27FC236}">
                <a16:creationId xmlns:a16="http://schemas.microsoft.com/office/drawing/2014/main" id="{E92FAC65-F1BB-434F-AE7D-E4D6FC991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6953" y="5561814"/>
            <a:ext cx="3355064" cy="654647"/>
          </a:xfrm>
          <a:prstGeom prst="rect">
            <a:avLst/>
          </a:prstGeom>
        </p:spPr>
      </p:pic>
      <p:sp>
        <p:nvSpPr>
          <p:cNvPr id="10" name="TextBox 9">
            <a:extLst>
              <a:ext uri="{FF2B5EF4-FFF2-40B4-BE49-F238E27FC236}">
                <a16:creationId xmlns:a16="http://schemas.microsoft.com/office/drawing/2014/main" id="{F1D0730C-AF26-435F-9B3C-7A4B9F44CFCD}"/>
              </a:ext>
            </a:extLst>
          </p:cNvPr>
          <p:cNvSpPr txBox="1"/>
          <p:nvPr/>
        </p:nvSpPr>
        <p:spPr>
          <a:xfrm flipV="1">
            <a:off x="8785780" y="1640468"/>
            <a:ext cx="2818615" cy="80372"/>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Franklin Gothic Book"/>
            </a:endParaRPr>
          </a:p>
        </p:txBody>
      </p:sp>
      <p:pic>
        <p:nvPicPr>
          <p:cNvPr id="5" name="Picture 4" descr="Diagram&#10;&#10;Description automatically generated">
            <a:extLst>
              <a:ext uri="{FF2B5EF4-FFF2-40B4-BE49-F238E27FC236}">
                <a16:creationId xmlns:a16="http://schemas.microsoft.com/office/drawing/2014/main" id="{4283AEF0-79C7-425A-B66D-ABF4942085F0}"/>
              </a:ext>
            </a:extLst>
          </p:cNvPr>
          <p:cNvPicPr>
            <a:picLocks noChangeAspect="1"/>
          </p:cNvPicPr>
          <p:nvPr/>
        </p:nvPicPr>
        <p:blipFill rotWithShape="1">
          <a:blip r:embed="rId4"/>
          <a:srcRect l="11309" t="10119" r="12500" b="20436"/>
          <a:stretch/>
        </p:blipFill>
        <p:spPr>
          <a:xfrm>
            <a:off x="1017323" y="1212081"/>
            <a:ext cx="7129878" cy="4864237"/>
          </a:xfrm>
          <a:prstGeom prst="rect">
            <a:avLst/>
          </a:prstGeom>
        </p:spPr>
      </p:pic>
      <p:sp>
        <p:nvSpPr>
          <p:cNvPr id="3" name="Slide Number Placeholder 2">
            <a:extLst>
              <a:ext uri="{FF2B5EF4-FFF2-40B4-BE49-F238E27FC236}">
                <a16:creationId xmlns:a16="http://schemas.microsoft.com/office/drawing/2014/main" id="{D161CFC4-73E2-4572-B453-49A09D3DC89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lang="en-US" sz="1050" b="0" i="0" u="none" strike="noStrike" kern="1200" cap="none" spc="0" normalizeH="0" baseline="0" noProof="0" smtClean="0">
                <a:ln>
                  <a:noFill/>
                </a:ln>
                <a:solidFill>
                  <a:srgbClr val="FFFFFF"/>
                </a:solidFill>
                <a:effectLst/>
                <a:uLnTx/>
                <a:uFillTx/>
                <a:latin typeface="Tw Cen MT" panose="020B0602020104020603"/>
                <a:ea typeface="+mn-ea"/>
                <a:cs typeface="+mn-cs"/>
                <a:sym typeface="Franklin Gothic Book"/>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050" b="0" i="0" u="none" strike="noStrike" kern="1200" cap="none" spc="0" normalizeH="0" baseline="0" noProof="0">
              <a:ln>
                <a:noFill/>
              </a:ln>
              <a:solidFill>
                <a:srgbClr val="FFFFFF"/>
              </a:solidFill>
              <a:effectLst/>
              <a:uLnTx/>
              <a:uFillTx/>
              <a:latin typeface="Tw Cen MT" panose="020B0602020104020603"/>
              <a:ea typeface="+mn-ea"/>
              <a:cs typeface="+mn-cs"/>
              <a:sym typeface="Franklin Gothic Book"/>
            </a:endParaRPr>
          </a:p>
        </p:txBody>
      </p:sp>
    </p:spTree>
    <p:extLst>
      <p:ext uri="{BB962C8B-B14F-4D97-AF65-F5344CB8AC3E}">
        <p14:creationId xmlns:p14="http://schemas.microsoft.com/office/powerpoint/2010/main" val="30805444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C5D27-E461-4699-B026-9C20D3F6F25B}"/>
              </a:ext>
            </a:extLst>
          </p:cNvPr>
          <p:cNvSpPr>
            <a:spLocks noGrp="1"/>
          </p:cNvSpPr>
          <p:nvPr>
            <p:ph type="title"/>
          </p:nvPr>
        </p:nvSpPr>
        <p:spPr/>
        <p:txBody>
          <a:bodyPr>
            <a:normAutofit/>
          </a:bodyPr>
          <a:lstStyle/>
          <a:p>
            <a:r>
              <a:rPr lang="en-US" sz="3600" dirty="0">
                <a:latin typeface="Arial"/>
                <a:cs typeface="Arial"/>
              </a:rPr>
              <a:t>Lifestyle Associated Pathogenesis</a:t>
            </a:r>
            <a:endParaRPr lang="en-US" sz="3600" dirty="0"/>
          </a:p>
        </p:txBody>
      </p:sp>
      <p:pic>
        <p:nvPicPr>
          <p:cNvPr id="4" name="Picture 4" descr="Diagram&#10;&#10;Description automatically generated">
            <a:extLst>
              <a:ext uri="{FF2B5EF4-FFF2-40B4-BE49-F238E27FC236}">
                <a16:creationId xmlns:a16="http://schemas.microsoft.com/office/drawing/2014/main" id="{F47D0CF4-A6F7-48BD-B264-6BC8A182B591}"/>
              </a:ext>
            </a:extLst>
          </p:cNvPr>
          <p:cNvPicPr>
            <a:picLocks noGrp="1" noChangeAspect="1"/>
          </p:cNvPicPr>
          <p:nvPr>
            <p:ph idx="1"/>
          </p:nvPr>
        </p:nvPicPr>
        <p:blipFill>
          <a:blip r:embed="rId3"/>
          <a:stretch>
            <a:fillRect/>
          </a:stretch>
        </p:blipFill>
        <p:spPr>
          <a:xfrm>
            <a:off x="2027493" y="1822288"/>
            <a:ext cx="8643450" cy="4246098"/>
          </a:xfrm>
        </p:spPr>
      </p:pic>
      <p:sp>
        <p:nvSpPr>
          <p:cNvPr id="3" name="Slide Number Placeholder 2">
            <a:extLst>
              <a:ext uri="{FF2B5EF4-FFF2-40B4-BE49-F238E27FC236}">
                <a16:creationId xmlns:a16="http://schemas.microsoft.com/office/drawing/2014/main" id="{1FC29539-D531-4465-AB91-E3BE8E79953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lang="en-US" sz="1050" b="0" i="0" u="none" strike="noStrike" kern="1200" cap="none" spc="0" normalizeH="0" baseline="0" noProof="0" smtClean="0">
                <a:ln>
                  <a:noFill/>
                </a:ln>
                <a:solidFill>
                  <a:srgbClr val="FFFFFF"/>
                </a:solidFill>
                <a:effectLst/>
                <a:uLnTx/>
                <a:uFillTx/>
                <a:latin typeface="Tw Cen MT" panose="020B0602020104020603"/>
                <a:ea typeface="+mn-ea"/>
                <a:cs typeface="+mn-cs"/>
                <a:sym typeface="Franklin Gothic Book"/>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050" b="0" i="0" u="none" strike="noStrike" kern="1200" cap="none" spc="0" normalizeH="0" baseline="0" noProof="0">
              <a:ln>
                <a:noFill/>
              </a:ln>
              <a:solidFill>
                <a:srgbClr val="FFFFFF"/>
              </a:solidFill>
              <a:effectLst/>
              <a:uLnTx/>
              <a:uFillTx/>
              <a:latin typeface="Tw Cen MT" panose="020B0602020104020603"/>
              <a:ea typeface="+mn-ea"/>
              <a:cs typeface="+mn-cs"/>
              <a:sym typeface="Franklin Gothic Book"/>
            </a:endParaRPr>
          </a:p>
        </p:txBody>
      </p:sp>
    </p:spTree>
    <p:extLst>
      <p:ext uri="{BB962C8B-B14F-4D97-AF65-F5344CB8AC3E}">
        <p14:creationId xmlns:p14="http://schemas.microsoft.com/office/powerpoint/2010/main" val="38489663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 name="TextBox 2"/>
          <p:cNvSpPr txBox="1"/>
          <p:nvPr/>
        </p:nvSpPr>
        <p:spPr>
          <a:xfrm>
            <a:off x="1038028" y="356104"/>
            <a:ext cx="5293720" cy="646331"/>
          </a:xfrm>
          <a:prstGeom prst="rect">
            <a:avLst/>
          </a:prstGeom>
          <a:ln w="12700">
            <a:miter lim="400000"/>
          </a:ln>
          <a:extLst>
            <a:ext uri="{C572A759-6A51-4108-AA02-DFA0A04FC94B}">
              <ma14:wrappingTextBoxFlag xmlns="" xmlns:ma14="http://schemas.microsoft.com/office/mac/drawingml/2011/main" val="1"/>
            </a:ext>
          </a:extLst>
        </p:spPr>
        <p:txBody>
          <a:bodyPr wrap="square" lIns="45719" tIns="45720" rIns="45719" bIns="45720" anchor="t">
            <a:spAutoFit/>
          </a:bodyPr>
          <a:lstStyle>
            <a:lvl1pPr>
              <a:defRPr b="1">
                <a:solidFill>
                  <a:srgbClr val="0B5395"/>
                </a:solidFill>
                <a:latin typeface="Open Sans"/>
                <a:ea typeface="Open Sans"/>
                <a:cs typeface="Open Sans"/>
                <a:sym typeface="Open Sans"/>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B5395"/>
                </a:solidFill>
                <a:effectLst/>
                <a:uLnTx/>
                <a:uFillTx/>
                <a:latin typeface="Arial"/>
                <a:cs typeface="Arial"/>
                <a:sym typeface="Open Sans"/>
              </a:rPr>
              <a:t>Guideline Driven</a:t>
            </a:r>
          </a:p>
        </p:txBody>
      </p:sp>
      <p:sp>
        <p:nvSpPr>
          <p:cNvPr id="542" name="Rectangle 1"/>
          <p:cNvSpPr/>
          <p:nvPr/>
        </p:nvSpPr>
        <p:spPr>
          <a:xfrm>
            <a:off x="911903" y="5106269"/>
            <a:ext cx="9461806" cy="1015663"/>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nSpc>
                <a:spcPct val="150000"/>
              </a:lnSpc>
              <a:defRPr sz="1100">
                <a:solidFill>
                  <a:srgbClr val="808080"/>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Franklin Gothic Book"/>
              </a:rPr>
              <a:t>201</a:t>
            </a: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Franklin Gothic Book"/>
              </a:rPr>
              <a:t>9</a:t>
            </a:r>
            <a:r>
              <a:rPr kumimoji="0"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Franklin Gothic Book"/>
              </a:rPr>
              <a:t> ACC/AHA Guideline on the Treatment of Blood Cholesterol to Reduce Atherosclerotic Cardiovascular Risk in Adults: A Report of the American College of Cardiology/American Heart Association Task Force on Practice Guidelines</a:t>
            </a:r>
          </a:p>
        </p:txBody>
      </p:sp>
      <p:pic>
        <p:nvPicPr>
          <p:cNvPr id="5" name="Picture Placeholder 4">
            <a:extLst>
              <a:ext uri="{FF2B5EF4-FFF2-40B4-BE49-F238E27FC236}">
                <a16:creationId xmlns:a16="http://schemas.microsoft.com/office/drawing/2014/main" id="{C0CE9C7C-6E86-4E34-BE41-7A3A66C4357E}"/>
              </a:ext>
            </a:extLst>
          </p:cNvPr>
          <p:cNvPicPr>
            <a:picLocks noGrp="1" noChangeAspect="1"/>
          </p:cNvPicPr>
          <p:nvPr>
            <p:ph type="pic" idx="13"/>
          </p:nvPr>
        </p:nvPicPr>
        <p:blipFill rotWithShape="1">
          <a:blip r:embed="rId3">
            <a:extLst>
              <a:ext uri="{28A0092B-C50C-407E-A947-70E740481C1C}">
                <a14:useLocalDpi xmlns:a14="http://schemas.microsoft.com/office/drawing/2010/main" val="0"/>
              </a:ext>
            </a:extLst>
          </a:blip>
          <a:srcRect l="-1191" r="37"/>
          <a:stretch/>
        </p:blipFill>
        <p:spPr>
          <a:xfrm>
            <a:off x="1728454" y="879324"/>
            <a:ext cx="8645255" cy="4104290"/>
          </a:xfrm>
        </p:spPr>
      </p:pic>
      <p:sp>
        <p:nvSpPr>
          <p:cNvPr id="2" name="Slide Number Placeholder 1">
            <a:extLst>
              <a:ext uri="{FF2B5EF4-FFF2-40B4-BE49-F238E27FC236}">
                <a16:creationId xmlns:a16="http://schemas.microsoft.com/office/drawing/2014/main" id="{C34A9238-4487-45BF-A735-41EFB59FFD6D}"/>
              </a:ext>
            </a:extLst>
          </p:cNvPr>
          <p:cNvSpPr>
            <a:spLocks noGrp="1"/>
          </p:cNvSpPr>
          <p:nvPr>
            <p:ph type="sldNum" sz="quarter" idx="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lang="en-US" sz="1050" b="0" i="0" u="none" strike="noStrike" kern="1200" cap="none" spc="0" normalizeH="0" baseline="0" noProof="0" smtClean="0">
                <a:ln>
                  <a:noFill/>
                </a:ln>
                <a:solidFill>
                  <a:srgbClr val="FFFFFF"/>
                </a:solidFill>
                <a:effectLst/>
                <a:uLnTx/>
                <a:uFillTx/>
                <a:latin typeface="Tw Cen MT" panose="020B0602020104020603"/>
                <a:ea typeface="+mn-ea"/>
                <a:cs typeface="+mn-cs"/>
                <a:sym typeface="Franklin Gothic Book"/>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050" b="0" i="0" u="none" strike="noStrike" kern="1200" cap="none" spc="0" normalizeH="0" baseline="0" noProof="0">
              <a:ln>
                <a:noFill/>
              </a:ln>
              <a:solidFill>
                <a:srgbClr val="FFFFFF"/>
              </a:solidFill>
              <a:effectLst/>
              <a:uLnTx/>
              <a:uFillTx/>
              <a:latin typeface="Tw Cen MT" panose="020B0602020104020603"/>
              <a:ea typeface="+mn-ea"/>
              <a:cs typeface="+mn-cs"/>
              <a:sym typeface="Franklin Gothic Book"/>
            </a:endParaRP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555D4DC-1E8E-47AC-ABD3-A2E50003F23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794235" y="286603"/>
            <a:ext cx="8054370" cy="3683435"/>
          </a:xfrm>
        </p:spPr>
      </p:pic>
      <p:pic>
        <p:nvPicPr>
          <p:cNvPr id="7" name="Picture 6">
            <a:extLst>
              <a:ext uri="{FF2B5EF4-FFF2-40B4-BE49-F238E27FC236}">
                <a16:creationId xmlns:a16="http://schemas.microsoft.com/office/drawing/2014/main" id="{F5819B59-8C9B-4C78-8639-2E2589748D2D}"/>
              </a:ext>
            </a:extLst>
          </p:cNvPr>
          <p:cNvPicPr>
            <a:picLocks noChangeAspect="1"/>
          </p:cNvPicPr>
          <p:nvPr/>
        </p:nvPicPr>
        <p:blipFill rotWithShape="1">
          <a:blip r:embed="rId4">
            <a:extLst>
              <a:ext uri="{28A0092B-C50C-407E-A947-70E740481C1C}">
                <a14:useLocalDpi xmlns:a14="http://schemas.microsoft.com/office/drawing/2010/main" val="0"/>
              </a:ext>
            </a:extLst>
          </a:blip>
          <a:srcRect b="11857"/>
          <a:stretch/>
        </p:blipFill>
        <p:spPr>
          <a:xfrm>
            <a:off x="258384" y="3696456"/>
            <a:ext cx="8564170" cy="2283931"/>
          </a:xfrm>
          <a:prstGeom prst="rect">
            <a:avLst/>
          </a:prstGeom>
        </p:spPr>
      </p:pic>
      <p:sp>
        <p:nvSpPr>
          <p:cNvPr id="8" name="TextBox 2">
            <a:extLst>
              <a:ext uri="{FF2B5EF4-FFF2-40B4-BE49-F238E27FC236}">
                <a16:creationId xmlns:a16="http://schemas.microsoft.com/office/drawing/2014/main" id="{54177ED2-411D-44B1-A557-88361400DCFF}"/>
              </a:ext>
            </a:extLst>
          </p:cNvPr>
          <p:cNvSpPr txBox="1"/>
          <p:nvPr/>
        </p:nvSpPr>
        <p:spPr>
          <a:xfrm>
            <a:off x="964455" y="877613"/>
            <a:ext cx="5293720" cy="523220"/>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b="1">
                <a:solidFill>
                  <a:srgbClr val="0B5395"/>
                </a:solidFill>
                <a:latin typeface="Open Sans"/>
                <a:ea typeface="Open Sans"/>
                <a:cs typeface="Open Sans"/>
                <a:sym typeface="Open Sans"/>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B5395"/>
                </a:solidFill>
                <a:effectLst/>
                <a:uLnTx/>
                <a:uFillTx/>
                <a:latin typeface="Arial" panose="020B0604020202020204" pitchFamily="34" charset="0"/>
                <a:cs typeface="Arial" panose="020B0604020202020204" pitchFamily="34" charset="0"/>
                <a:sym typeface="Open Sans"/>
              </a:rPr>
              <a:t>Guideline Driven</a:t>
            </a:r>
            <a:endParaRPr kumimoji="0" sz="2800" b="1" i="0" u="none" strike="noStrike" kern="1200" cap="none" spc="0" normalizeH="0" baseline="0" noProof="0">
              <a:ln>
                <a:noFill/>
              </a:ln>
              <a:solidFill>
                <a:srgbClr val="0B5395"/>
              </a:solidFill>
              <a:effectLst/>
              <a:uLnTx/>
              <a:uFillTx/>
              <a:latin typeface="Arial" panose="020B0604020202020204" pitchFamily="34" charset="0"/>
              <a:cs typeface="Arial" panose="020B0604020202020204" pitchFamily="34" charset="0"/>
              <a:sym typeface="Open Sans"/>
            </a:endParaRPr>
          </a:p>
        </p:txBody>
      </p:sp>
      <p:sp>
        <p:nvSpPr>
          <p:cNvPr id="2" name="Slide Number Placeholder 1">
            <a:extLst>
              <a:ext uri="{FF2B5EF4-FFF2-40B4-BE49-F238E27FC236}">
                <a16:creationId xmlns:a16="http://schemas.microsoft.com/office/drawing/2014/main" id="{5EF5AAA5-1870-4275-89A4-8ED545C6AA0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lang="en-US" sz="1050" b="0" i="0" u="none" strike="noStrike" kern="1200" cap="none" spc="0" normalizeH="0" baseline="0" noProof="0" smtClean="0">
                <a:ln>
                  <a:noFill/>
                </a:ln>
                <a:solidFill>
                  <a:srgbClr val="FFFFFF"/>
                </a:solidFill>
                <a:effectLst/>
                <a:uLnTx/>
                <a:uFillTx/>
                <a:latin typeface="Tw Cen MT" panose="020B0602020104020603"/>
                <a:ea typeface="+mn-ea"/>
                <a:cs typeface="+mn-cs"/>
                <a:sym typeface="Franklin Gothic Book"/>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050" b="0" i="0" u="none" strike="noStrike" kern="1200" cap="none" spc="0" normalizeH="0" baseline="0" noProof="0">
              <a:ln>
                <a:noFill/>
              </a:ln>
              <a:solidFill>
                <a:srgbClr val="FFFFFF"/>
              </a:solidFill>
              <a:effectLst/>
              <a:uLnTx/>
              <a:uFillTx/>
              <a:latin typeface="Tw Cen MT" panose="020B0602020104020603"/>
              <a:ea typeface="+mn-ea"/>
              <a:cs typeface="+mn-cs"/>
              <a:sym typeface="Franklin Gothic Book"/>
            </a:endParaRPr>
          </a:p>
        </p:txBody>
      </p:sp>
    </p:spTree>
    <p:extLst>
      <p:ext uri="{BB962C8B-B14F-4D97-AF65-F5344CB8AC3E}">
        <p14:creationId xmlns:p14="http://schemas.microsoft.com/office/powerpoint/2010/main" val="20413692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45D16-69FF-444B-BACC-55253DD48710}"/>
              </a:ext>
            </a:extLst>
          </p:cNvPr>
          <p:cNvSpPr>
            <a:spLocks noGrp="1"/>
          </p:cNvSpPr>
          <p:nvPr>
            <p:ph type="title"/>
          </p:nvPr>
        </p:nvSpPr>
        <p:spPr/>
        <p:txBody>
          <a:bodyPr>
            <a:normAutofit/>
          </a:bodyPr>
          <a:lstStyle/>
          <a:p>
            <a:r>
              <a:rPr lang="en-US" sz="3600" b="1" dirty="0">
                <a:latin typeface="Arial"/>
                <a:cs typeface="Arial"/>
              </a:rPr>
              <a:t>Nutrition Interventions</a:t>
            </a:r>
          </a:p>
        </p:txBody>
      </p:sp>
      <p:sp>
        <p:nvSpPr>
          <p:cNvPr id="3" name="Content Placeholder 2">
            <a:extLst>
              <a:ext uri="{FF2B5EF4-FFF2-40B4-BE49-F238E27FC236}">
                <a16:creationId xmlns:a16="http://schemas.microsoft.com/office/drawing/2014/main" id="{6B0B7D68-F5F6-4214-8069-2908B5D70C71}"/>
              </a:ext>
            </a:extLst>
          </p:cNvPr>
          <p:cNvSpPr>
            <a:spLocks noGrp="1"/>
          </p:cNvSpPr>
          <p:nvPr>
            <p:ph idx="1"/>
          </p:nvPr>
        </p:nvSpPr>
        <p:spPr/>
        <p:txBody>
          <a:bodyPr vert="horz" lIns="0" tIns="45720" rIns="0" bIns="45720" rtlCol="0" anchor="t">
            <a:normAutofit/>
          </a:bodyPr>
          <a:lstStyle/>
          <a:p>
            <a:pPr marL="518795" indent="-342900">
              <a:lnSpc>
                <a:spcPct val="100000"/>
              </a:lnSpc>
            </a:pPr>
            <a:r>
              <a:rPr lang="en-US" sz="2000" dirty="0">
                <a:latin typeface="Arial"/>
                <a:cs typeface="Arial"/>
              </a:rPr>
              <a:t>Extensive scientific evidence supports the use of a whole-food, plant-based (WFPB) dietary pattern as treatment for diet-related chronic diseases.</a:t>
            </a:r>
            <a:r>
              <a:rPr lang="en-US" sz="2000" baseline="30000" dirty="0">
                <a:latin typeface="Arial"/>
                <a:cs typeface="Arial"/>
              </a:rPr>
              <a:t>1-5 </a:t>
            </a:r>
            <a:endParaRPr lang="en-US" sz="2000">
              <a:latin typeface="Arial"/>
              <a:cs typeface="Arial"/>
            </a:endParaRPr>
          </a:p>
          <a:p>
            <a:pPr marL="518795" indent="-342900">
              <a:lnSpc>
                <a:spcPct val="100000"/>
              </a:lnSpc>
            </a:pPr>
            <a:r>
              <a:rPr lang="en-US" sz="2000" dirty="0">
                <a:latin typeface="Arial"/>
                <a:cs typeface="Arial"/>
              </a:rPr>
              <a:t>WFPB dietary patterns increase the intake of nutrient dense, antioxidant-rich foods</a:t>
            </a:r>
            <a:r>
              <a:rPr lang="en-US" sz="2000" baseline="30000" dirty="0">
                <a:latin typeface="Arial"/>
                <a:cs typeface="Arial"/>
              </a:rPr>
              <a:t>13</a:t>
            </a:r>
            <a:r>
              <a:rPr lang="en-US" sz="2000" dirty="0">
                <a:latin typeface="Arial"/>
                <a:cs typeface="Arial"/>
              </a:rPr>
              <a:t> and decrease or eliminate exposure to dietary toxins</a:t>
            </a:r>
            <a:r>
              <a:rPr lang="en-US" sz="2000" baseline="30000" dirty="0">
                <a:latin typeface="Arial"/>
                <a:cs typeface="Arial"/>
              </a:rPr>
              <a:t>14-18</a:t>
            </a:r>
            <a:endParaRPr lang="en-US" sz="2000" dirty="0">
              <a:latin typeface="Arial"/>
              <a:cs typeface="Arial"/>
            </a:endParaRPr>
          </a:p>
          <a:p>
            <a:pPr marL="518795" indent="-342900">
              <a:lnSpc>
                <a:spcPct val="100000"/>
              </a:lnSpc>
            </a:pPr>
            <a:r>
              <a:rPr lang="en-US" sz="2000" dirty="0">
                <a:latin typeface="Arial"/>
                <a:cs typeface="Arial"/>
              </a:rPr>
              <a:t>Plant-based dietary patterns that approximate the WFPB pattern include the Mediterranean,</a:t>
            </a:r>
            <a:r>
              <a:rPr lang="en-US" sz="2000" baseline="30000" dirty="0">
                <a:latin typeface="Arial"/>
                <a:cs typeface="Arial"/>
              </a:rPr>
              <a:t>6 </a:t>
            </a:r>
            <a:r>
              <a:rPr lang="en-US" sz="2000" dirty="0">
                <a:latin typeface="Arial"/>
                <a:cs typeface="Arial"/>
              </a:rPr>
              <a:t>Nordic,</a:t>
            </a:r>
            <a:r>
              <a:rPr lang="en-US" sz="2000" baseline="30000" dirty="0">
                <a:latin typeface="Arial"/>
                <a:cs typeface="Arial"/>
              </a:rPr>
              <a:t>7</a:t>
            </a:r>
            <a:r>
              <a:rPr lang="en-US" sz="2000" dirty="0">
                <a:latin typeface="Arial"/>
                <a:cs typeface="Arial"/>
              </a:rPr>
              <a:t> flexitarian,</a:t>
            </a:r>
            <a:r>
              <a:rPr lang="en-US" sz="2000" baseline="30000" dirty="0">
                <a:latin typeface="Arial"/>
                <a:cs typeface="Arial"/>
              </a:rPr>
              <a:t>8</a:t>
            </a:r>
            <a:r>
              <a:rPr lang="en-US" sz="2000" dirty="0">
                <a:latin typeface="Arial"/>
                <a:cs typeface="Arial"/>
              </a:rPr>
              <a:t> and vegetarian</a:t>
            </a:r>
            <a:r>
              <a:rPr lang="en-US" sz="2000" baseline="30000" dirty="0">
                <a:latin typeface="Arial"/>
                <a:cs typeface="Arial"/>
              </a:rPr>
              <a:t>9</a:t>
            </a:r>
            <a:r>
              <a:rPr lang="en-US" sz="2000" dirty="0">
                <a:latin typeface="Arial"/>
                <a:cs typeface="Arial"/>
              </a:rPr>
              <a:t> diets.</a:t>
            </a:r>
            <a:r>
              <a:rPr lang="en-US" sz="2000" baseline="30000" dirty="0">
                <a:latin typeface="Arial"/>
                <a:cs typeface="Arial"/>
              </a:rPr>
              <a:t> </a:t>
            </a:r>
            <a:endParaRPr lang="en-US" sz="2000" dirty="0">
              <a:latin typeface="Arial"/>
              <a:cs typeface="Arial"/>
            </a:endParaRPr>
          </a:p>
        </p:txBody>
      </p:sp>
      <p:sp>
        <p:nvSpPr>
          <p:cNvPr id="5" name="Slide Number Placeholder 4">
            <a:extLst>
              <a:ext uri="{FF2B5EF4-FFF2-40B4-BE49-F238E27FC236}">
                <a16:creationId xmlns:a16="http://schemas.microsoft.com/office/drawing/2014/main" id="{6B0690CE-8C45-4FC7-8B71-97916323495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lang="en-US" sz="1050" b="0" i="0" u="none" strike="noStrike" kern="1200" cap="none" spc="0" normalizeH="0" baseline="0" noProof="0" smtClean="0">
                <a:ln>
                  <a:noFill/>
                </a:ln>
                <a:solidFill>
                  <a:srgbClr val="FFFFFF"/>
                </a:solidFill>
                <a:effectLst/>
                <a:uLnTx/>
                <a:uFillTx/>
                <a:latin typeface="Tw Cen MT" panose="020B0602020104020603"/>
                <a:ea typeface="+mn-ea"/>
                <a:cs typeface="+mn-cs"/>
                <a:sym typeface="Franklin Gothic Book"/>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050" b="0" i="0" u="none" strike="noStrike" kern="1200" cap="none" spc="0" normalizeH="0" baseline="0" noProof="0">
              <a:ln>
                <a:noFill/>
              </a:ln>
              <a:solidFill>
                <a:srgbClr val="FFFFFF"/>
              </a:solidFill>
              <a:effectLst/>
              <a:uLnTx/>
              <a:uFillTx/>
              <a:latin typeface="Tw Cen MT" panose="020B0602020104020603"/>
              <a:ea typeface="+mn-ea"/>
              <a:cs typeface="+mn-cs"/>
              <a:sym typeface="Franklin Gothic Book"/>
            </a:endParaRPr>
          </a:p>
        </p:txBody>
      </p:sp>
      <p:sp>
        <p:nvSpPr>
          <p:cNvPr id="6" name="TextBox 5">
            <a:extLst>
              <a:ext uri="{FF2B5EF4-FFF2-40B4-BE49-F238E27FC236}">
                <a16:creationId xmlns:a16="http://schemas.microsoft.com/office/drawing/2014/main" id="{F08C0FA0-E4D5-44A2-9ADB-2CF683A5FE51}"/>
              </a:ext>
            </a:extLst>
          </p:cNvPr>
          <p:cNvSpPr txBox="1"/>
          <p:nvPr/>
        </p:nvSpPr>
        <p:spPr>
          <a:xfrm>
            <a:off x="1097280" y="6493036"/>
            <a:ext cx="1710981"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Tw Cen MT" panose="020B0602020104020603"/>
                <a:ea typeface="+mn-ea"/>
                <a:cs typeface="+mn-cs"/>
                <a:sym typeface="Franklin Gothic Book"/>
              </a:rPr>
              <a:t>See Reference Appendix</a:t>
            </a:r>
          </a:p>
        </p:txBody>
      </p:sp>
    </p:spTree>
    <p:extLst>
      <p:ext uri="{BB962C8B-B14F-4D97-AF65-F5344CB8AC3E}">
        <p14:creationId xmlns:p14="http://schemas.microsoft.com/office/powerpoint/2010/main" val="1846522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E44D1-4B6F-470E-B9F9-1202AC6EFF02}"/>
              </a:ext>
            </a:extLst>
          </p:cNvPr>
          <p:cNvSpPr>
            <a:spLocks noGrp="1"/>
          </p:cNvSpPr>
          <p:nvPr>
            <p:ph type="title"/>
          </p:nvPr>
        </p:nvSpPr>
        <p:spPr/>
        <p:txBody>
          <a:bodyPr>
            <a:normAutofit/>
          </a:bodyPr>
          <a:lstStyle/>
          <a:p>
            <a:r>
              <a:rPr lang="en-US" sz="4000" dirty="0">
                <a:latin typeface="Arial"/>
                <a:cs typeface="Arial"/>
              </a:rPr>
              <a:t>Objectives</a:t>
            </a:r>
            <a:endParaRPr lang="en-US" sz="4000" dirty="0"/>
          </a:p>
        </p:txBody>
      </p:sp>
      <p:sp>
        <p:nvSpPr>
          <p:cNvPr id="3" name="Content Placeholder 2">
            <a:extLst>
              <a:ext uri="{FF2B5EF4-FFF2-40B4-BE49-F238E27FC236}">
                <a16:creationId xmlns:a16="http://schemas.microsoft.com/office/drawing/2014/main" id="{2172F1D9-9308-4CAC-9949-823C99AB9CAE}"/>
              </a:ext>
            </a:extLst>
          </p:cNvPr>
          <p:cNvSpPr>
            <a:spLocks noGrp="1"/>
          </p:cNvSpPr>
          <p:nvPr>
            <p:ph idx="1"/>
          </p:nvPr>
        </p:nvSpPr>
        <p:spPr>
          <a:xfrm>
            <a:off x="1097280" y="1845733"/>
            <a:ext cx="10058400" cy="4416521"/>
          </a:xfrm>
        </p:spPr>
        <p:txBody>
          <a:bodyPr vert="horz" lIns="0" tIns="45720" rIns="0" bIns="45720" rtlCol="0" anchor="t">
            <a:noAutofit/>
          </a:bodyPr>
          <a:lstStyle/>
          <a:p>
            <a:pPr>
              <a:lnSpc>
                <a:spcPct val="120000"/>
              </a:lnSpc>
            </a:pPr>
            <a:r>
              <a:rPr lang="en-US" sz="2000" dirty="0">
                <a:latin typeface="Arial"/>
                <a:cs typeface="Arial"/>
              </a:rPr>
              <a:t>Define Lifestyle Medicine (LM) and understand why LM is an imperative now </a:t>
            </a:r>
          </a:p>
          <a:p>
            <a:pPr>
              <a:lnSpc>
                <a:spcPct val="120000"/>
              </a:lnSpc>
            </a:pPr>
            <a:r>
              <a:rPr lang="en-US" sz="2000" dirty="0">
                <a:latin typeface="Arial"/>
                <a:cs typeface="Arial"/>
              </a:rPr>
              <a:t>Explore examples of LM programs and foundational research</a:t>
            </a:r>
          </a:p>
          <a:p>
            <a:pPr>
              <a:lnSpc>
                <a:spcPct val="120000"/>
              </a:lnSpc>
            </a:pPr>
            <a:r>
              <a:rPr lang="en-US" sz="2000" dirty="0">
                <a:latin typeface="Arial"/>
                <a:cs typeface="Arial"/>
              </a:rPr>
              <a:t>Identify LM education opportunities and board certification</a:t>
            </a:r>
          </a:p>
          <a:p>
            <a:pPr>
              <a:lnSpc>
                <a:spcPct val="120000"/>
              </a:lnSpc>
            </a:pPr>
            <a:r>
              <a:rPr lang="en-US" sz="2000" dirty="0">
                <a:latin typeface="Arial"/>
                <a:cs typeface="Arial"/>
              </a:rPr>
              <a:t>Understand unique methods used in LM practice </a:t>
            </a:r>
          </a:p>
          <a:p>
            <a:pPr>
              <a:lnSpc>
                <a:spcPct val="120000"/>
              </a:lnSpc>
            </a:pPr>
            <a:r>
              <a:rPr lang="en-US" sz="2000" dirty="0">
                <a:solidFill>
                  <a:schemeClr val="tx1"/>
                </a:solidFill>
                <a:ea typeface="ＭＳ Ｐゴシック" charset="0"/>
              </a:rPr>
              <a:t>Define and differentiate Culinary Medicine (CM) and traditional nutritional counseling</a:t>
            </a:r>
          </a:p>
          <a:p>
            <a:pPr lvl="0">
              <a:lnSpc>
                <a:spcPct val="120000"/>
              </a:lnSpc>
              <a:defRPr/>
            </a:pPr>
            <a:r>
              <a:rPr lang="en-US" sz="2000" dirty="0">
                <a:solidFill>
                  <a:schemeClr val="tx1"/>
                </a:solidFill>
                <a:ea typeface="ＭＳ Ｐゴシック" charset="0"/>
              </a:rPr>
              <a:t>Evaluate the </a:t>
            </a:r>
            <a:r>
              <a:rPr lang="en-US" sz="2000" i="1" dirty="0">
                <a:solidFill>
                  <a:schemeClr val="tx1"/>
                </a:solidFill>
                <a:ea typeface="ＭＳ Ｐゴシック" charset="0"/>
              </a:rPr>
              <a:t>Culinary Medicine Curriculum </a:t>
            </a:r>
            <a:r>
              <a:rPr lang="en-US" sz="2000" dirty="0">
                <a:solidFill>
                  <a:schemeClr val="tx1"/>
                </a:solidFill>
                <a:ea typeface="ＭＳ Ｐゴシック" charset="0"/>
              </a:rPr>
              <a:t>(CMC) for use in your health professional training program or clinical practice</a:t>
            </a:r>
          </a:p>
          <a:p>
            <a:pPr lvl="0">
              <a:lnSpc>
                <a:spcPct val="120000"/>
              </a:lnSpc>
              <a:defRPr/>
            </a:pPr>
            <a:r>
              <a:rPr lang="en-US" sz="2000" dirty="0">
                <a:solidFill>
                  <a:schemeClr val="tx1"/>
                </a:solidFill>
                <a:ea typeface="ＭＳ Ｐゴシック" charset="0"/>
              </a:rPr>
              <a:t>Gain resources for further knowledge in LM and CM</a:t>
            </a:r>
          </a:p>
        </p:txBody>
      </p:sp>
      <p:sp>
        <p:nvSpPr>
          <p:cNvPr id="4" name="Slide Number Placeholder 3">
            <a:extLst>
              <a:ext uri="{FF2B5EF4-FFF2-40B4-BE49-F238E27FC236}">
                <a16:creationId xmlns:a16="http://schemas.microsoft.com/office/drawing/2014/main" id="{D9825745-92C8-4B37-92C4-BDF8527B15E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lang="en-US" sz="1050" b="0" i="0" u="none" strike="noStrike" kern="1200" cap="none" spc="0" normalizeH="0" baseline="0" noProof="0" smtClean="0">
                <a:ln>
                  <a:noFill/>
                </a:ln>
                <a:solidFill>
                  <a:srgbClr val="FFFFFF"/>
                </a:solidFill>
                <a:effectLst/>
                <a:uLnTx/>
                <a:uFillTx/>
                <a:latin typeface="Tw Cen MT" panose="020B0602020104020603"/>
                <a:ea typeface="+mn-ea"/>
                <a:cs typeface="+mn-cs"/>
                <a:sym typeface="Franklin Gothic Book"/>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050" b="0" i="0" u="none" strike="noStrike" kern="1200" cap="none" spc="0" normalizeH="0" baseline="0" noProof="0">
              <a:ln>
                <a:noFill/>
              </a:ln>
              <a:solidFill>
                <a:srgbClr val="FFFFFF"/>
              </a:solidFill>
              <a:effectLst/>
              <a:uLnTx/>
              <a:uFillTx/>
              <a:latin typeface="Tw Cen MT" panose="020B0602020104020603"/>
              <a:ea typeface="+mn-ea"/>
              <a:cs typeface="+mn-cs"/>
              <a:sym typeface="Franklin Gothic Book"/>
            </a:endParaRPr>
          </a:p>
        </p:txBody>
      </p:sp>
    </p:spTree>
    <p:extLst>
      <p:ext uri="{BB962C8B-B14F-4D97-AF65-F5344CB8AC3E}">
        <p14:creationId xmlns:p14="http://schemas.microsoft.com/office/powerpoint/2010/main" val="15079921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1A46F-DB4C-42B2-871E-C0DE8651F9AC}"/>
              </a:ext>
            </a:extLst>
          </p:cNvPr>
          <p:cNvSpPr>
            <a:spLocks noGrp="1"/>
          </p:cNvSpPr>
          <p:nvPr>
            <p:ph type="title"/>
          </p:nvPr>
        </p:nvSpPr>
        <p:spPr/>
        <p:txBody>
          <a:bodyPr>
            <a:normAutofit/>
          </a:bodyPr>
          <a:lstStyle/>
          <a:p>
            <a:r>
              <a:rPr lang="en-US" sz="3600" b="1" dirty="0">
                <a:latin typeface="Arial"/>
                <a:cs typeface="Arial"/>
              </a:rPr>
              <a:t>Exercise Interventions</a:t>
            </a:r>
          </a:p>
        </p:txBody>
      </p:sp>
      <p:sp>
        <p:nvSpPr>
          <p:cNvPr id="3" name="Content Placeholder 2">
            <a:extLst>
              <a:ext uri="{FF2B5EF4-FFF2-40B4-BE49-F238E27FC236}">
                <a16:creationId xmlns:a16="http://schemas.microsoft.com/office/drawing/2014/main" id="{DC810A10-43A1-4994-9663-DBE7EE579ABD}"/>
              </a:ext>
            </a:extLst>
          </p:cNvPr>
          <p:cNvSpPr>
            <a:spLocks noGrp="1"/>
          </p:cNvSpPr>
          <p:nvPr>
            <p:ph idx="1"/>
          </p:nvPr>
        </p:nvSpPr>
        <p:spPr/>
        <p:txBody>
          <a:bodyPr vert="horz" lIns="0" tIns="45720" rIns="0" bIns="45720" rtlCol="0" anchor="t">
            <a:normAutofit/>
          </a:bodyPr>
          <a:lstStyle/>
          <a:p>
            <a:pPr marL="521335" indent="-347345">
              <a:lnSpc>
                <a:spcPct val="110000"/>
              </a:lnSpc>
              <a:buFont typeface="Arial"/>
            </a:pPr>
            <a:r>
              <a:rPr lang="en-US" sz="2000" dirty="0">
                <a:latin typeface="Arial"/>
                <a:cs typeface="Arial"/>
              </a:rPr>
              <a:t>Broad evidence to support recommendations for adults 18-64 years old is at least 150-300 minutes of moderate intensity, or 75-150 minutes of vigorous activity weekly along with two or more days weekly of strength training.</a:t>
            </a:r>
            <a:r>
              <a:rPr lang="en-US" sz="2000" baseline="30000" dirty="0">
                <a:latin typeface="Arial"/>
                <a:cs typeface="Arial"/>
              </a:rPr>
              <a:t>1 </a:t>
            </a:r>
          </a:p>
          <a:p>
            <a:pPr marL="521335" indent="-347345">
              <a:lnSpc>
                <a:spcPct val="110000"/>
              </a:lnSpc>
              <a:buFont typeface="Arial"/>
            </a:pPr>
            <a:r>
              <a:rPr lang="en-US" sz="2000" dirty="0">
                <a:latin typeface="Arial"/>
                <a:cs typeface="Arial"/>
              </a:rPr>
              <a:t>Integrating exercise as a vital sign into for every patient at every encounter elevates the importance of assessment and exercise prescription. </a:t>
            </a:r>
            <a:r>
              <a:rPr lang="en-US" sz="2000" baseline="30000" dirty="0">
                <a:latin typeface="Arial"/>
                <a:cs typeface="Arial"/>
              </a:rPr>
              <a:t>2</a:t>
            </a:r>
            <a:endParaRPr lang="en-US" sz="2000" baseline="30000" dirty="0"/>
          </a:p>
          <a:p>
            <a:pPr marL="521335" indent="-347345">
              <a:lnSpc>
                <a:spcPct val="110000"/>
              </a:lnSpc>
              <a:buFont typeface="Arial"/>
            </a:pPr>
            <a:r>
              <a:rPr lang="en-US" sz="2000" dirty="0">
                <a:latin typeface="Arial"/>
                <a:cs typeface="Arial"/>
              </a:rPr>
              <a:t>Extensive research for targeted interventions such high intensity exercise, isometrics, and exercise timing to target patients with diabetes, hypertension, and those undergoing cancer treatments. </a:t>
            </a:r>
            <a:endParaRPr lang="en-US" sz="2000" dirty="0"/>
          </a:p>
          <a:p>
            <a:pPr marL="521335" indent="-347345">
              <a:lnSpc>
                <a:spcPct val="110000"/>
              </a:lnSpc>
            </a:pPr>
            <a:endParaRPr lang="en-US" sz="2000" dirty="0">
              <a:latin typeface="Arial"/>
              <a:cs typeface="Arial"/>
            </a:endParaRPr>
          </a:p>
        </p:txBody>
      </p:sp>
      <p:sp>
        <p:nvSpPr>
          <p:cNvPr id="4" name="Slide Number Placeholder 3">
            <a:extLst>
              <a:ext uri="{FF2B5EF4-FFF2-40B4-BE49-F238E27FC236}">
                <a16:creationId xmlns:a16="http://schemas.microsoft.com/office/drawing/2014/main" id="{084121B6-58B4-4A30-AC17-7CF961329C6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lang="en-US" sz="1050" b="0" i="0" u="none" strike="noStrike" kern="1200" cap="none" spc="0" normalizeH="0" baseline="0" noProof="0" smtClean="0">
                <a:ln>
                  <a:noFill/>
                </a:ln>
                <a:solidFill>
                  <a:srgbClr val="FFFFFF"/>
                </a:solidFill>
                <a:effectLst/>
                <a:uLnTx/>
                <a:uFillTx/>
                <a:latin typeface="Tw Cen MT" panose="020B0602020104020603"/>
                <a:ea typeface="+mn-ea"/>
                <a:cs typeface="+mn-cs"/>
                <a:sym typeface="Franklin Gothic Book"/>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050" b="0" i="0" u="none" strike="noStrike" kern="1200" cap="none" spc="0" normalizeH="0" baseline="0" noProof="0">
              <a:ln>
                <a:noFill/>
              </a:ln>
              <a:solidFill>
                <a:srgbClr val="FFFFFF"/>
              </a:solidFill>
              <a:effectLst/>
              <a:uLnTx/>
              <a:uFillTx/>
              <a:latin typeface="Tw Cen MT" panose="020B0602020104020603"/>
              <a:ea typeface="+mn-ea"/>
              <a:cs typeface="+mn-cs"/>
              <a:sym typeface="Franklin Gothic Book"/>
            </a:endParaRPr>
          </a:p>
        </p:txBody>
      </p:sp>
      <p:sp>
        <p:nvSpPr>
          <p:cNvPr id="6" name="TextBox 5">
            <a:extLst>
              <a:ext uri="{FF2B5EF4-FFF2-40B4-BE49-F238E27FC236}">
                <a16:creationId xmlns:a16="http://schemas.microsoft.com/office/drawing/2014/main" id="{D97E3901-6D5E-4645-BE37-BC2DB5F7EB5D}"/>
              </a:ext>
            </a:extLst>
          </p:cNvPr>
          <p:cNvSpPr txBox="1"/>
          <p:nvPr/>
        </p:nvSpPr>
        <p:spPr>
          <a:xfrm>
            <a:off x="1097280" y="6493036"/>
            <a:ext cx="1710981"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Tw Cen MT" panose="020B0602020104020603"/>
                <a:ea typeface="+mn-ea"/>
                <a:cs typeface="+mn-cs"/>
                <a:sym typeface="Franklin Gothic Book"/>
              </a:rPr>
              <a:t>See Reference Appendix</a:t>
            </a:r>
          </a:p>
        </p:txBody>
      </p:sp>
    </p:spTree>
    <p:extLst>
      <p:ext uri="{BB962C8B-B14F-4D97-AF65-F5344CB8AC3E}">
        <p14:creationId xmlns:p14="http://schemas.microsoft.com/office/powerpoint/2010/main" val="324220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C486F-986E-4F17-986C-C6248CBF369A}"/>
              </a:ext>
            </a:extLst>
          </p:cNvPr>
          <p:cNvSpPr>
            <a:spLocks noGrp="1"/>
          </p:cNvSpPr>
          <p:nvPr>
            <p:ph type="title"/>
          </p:nvPr>
        </p:nvSpPr>
        <p:spPr/>
        <p:txBody>
          <a:bodyPr>
            <a:normAutofit/>
          </a:bodyPr>
          <a:lstStyle/>
          <a:p>
            <a:r>
              <a:rPr lang="en-US" sz="3600" b="1" dirty="0">
                <a:latin typeface="Arial"/>
                <a:cs typeface="Arial"/>
              </a:rPr>
              <a:t>Sleep </a:t>
            </a:r>
            <a:r>
              <a:rPr lang="en-US" sz="3600" dirty="0">
                <a:latin typeface="Arial"/>
                <a:cs typeface="Arial"/>
              </a:rPr>
              <a:t>Management </a:t>
            </a:r>
            <a:endParaRPr lang="en-US" sz="3600" b="1" dirty="0"/>
          </a:p>
        </p:txBody>
      </p:sp>
      <p:sp>
        <p:nvSpPr>
          <p:cNvPr id="3" name="Content Placeholder 2">
            <a:extLst>
              <a:ext uri="{FF2B5EF4-FFF2-40B4-BE49-F238E27FC236}">
                <a16:creationId xmlns:a16="http://schemas.microsoft.com/office/drawing/2014/main" id="{278DE43A-1AFB-4794-8C17-71A907643417}"/>
              </a:ext>
            </a:extLst>
          </p:cNvPr>
          <p:cNvSpPr>
            <a:spLocks noGrp="1"/>
          </p:cNvSpPr>
          <p:nvPr>
            <p:ph idx="1"/>
          </p:nvPr>
        </p:nvSpPr>
        <p:spPr/>
        <p:txBody>
          <a:bodyPr vert="horz" lIns="0" tIns="45720" rIns="0" bIns="45720" rtlCol="0" anchor="t">
            <a:normAutofit/>
          </a:bodyPr>
          <a:lstStyle/>
          <a:p>
            <a:pPr marL="521335" indent="-347345">
              <a:lnSpc>
                <a:spcPct val="110000"/>
              </a:lnSpc>
            </a:pPr>
            <a:r>
              <a:rPr lang="en-US" sz="2000" dirty="0">
                <a:latin typeface="Arial"/>
                <a:cs typeface="Arial"/>
              </a:rPr>
              <a:t>Sleeping less than 6-8 hours a night increases the risk of early death by approximately 12 percent.</a:t>
            </a:r>
            <a:r>
              <a:rPr lang="en-US" sz="2000" baseline="30000" dirty="0">
                <a:latin typeface="Arial"/>
                <a:cs typeface="Arial"/>
              </a:rPr>
              <a:t>2 </a:t>
            </a:r>
            <a:endParaRPr lang="en-US" sz="2000" dirty="0"/>
          </a:p>
          <a:p>
            <a:pPr marL="521335" indent="-347345">
              <a:lnSpc>
                <a:spcPct val="110000"/>
              </a:lnSpc>
            </a:pPr>
            <a:r>
              <a:rPr lang="en-US" sz="2000" dirty="0">
                <a:latin typeface="Arial"/>
                <a:cs typeface="Arial"/>
              </a:rPr>
              <a:t>Sleep provides protection from oxidative stress and is involved in the "glymphatic system" which clears waste and breakdown products. </a:t>
            </a:r>
            <a:endParaRPr lang="en-US" sz="2000" dirty="0"/>
          </a:p>
          <a:p>
            <a:pPr marL="521335" indent="-347345">
              <a:lnSpc>
                <a:spcPct val="110000"/>
              </a:lnSpc>
            </a:pPr>
            <a:r>
              <a:rPr lang="en-US" sz="2000" dirty="0">
                <a:latin typeface="Arial"/>
                <a:cs typeface="Arial"/>
              </a:rPr>
              <a:t>Sleep apnea and other sleep disorders notably associated with CV, cardiometabolic, and neuropsychiatric risks. </a:t>
            </a:r>
            <a:endParaRPr lang="en-US" sz="2000" dirty="0"/>
          </a:p>
          <a:p>
            <a:pPr marL="521335" indent="-347345">
              <a:lnSpc>
                <a:spcPct val="110000"/>
              </a:lnSpc>
            </a:pPr>
            <a:r>
              <a:rPr lang="en-US" sz="2000" dirty="0">
                <a:latin typeface="Arial"/>
                <a:cs typeface="Arial"/>
              </a:rPr>
              <a:t>Impaired sleep has a multidirectional effect on the other domains of lifestyle behavior change. </a:t>
            </a:r>
            <a:endParaRPr lang="en-US" sz="2000" dirty="0"/>
          </a:p>
          <a:p>
            <a:pPr marL="521335" indent="-347345">
              <a:lnSpc>
                <a:spcPct val="110000"/>
              </a:lnSpc>
            </a:pPr>
            <a:endParaRPr lang="en-US" sz="2000" dirty="0"/>
          </a:p>
        </p:txBody>
      </p:sp>
      <p:sp>
        <p:nvSpPr>
          <p:cNvPr id="5" name="Slide Number Placeholder 4">
            <a:extLst>
              <a:ext uri="{FF2B5EF4-FFF2-40B4-BE49-F238E27FC236}">
                <a16:creationId xmlns:a16="http://schemas.microsoft.com/office/drawing/2014/main" id="{E4B11181-057D-4DED-950F-C37FA8FB15A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lang="en-US" sz="1050" b="0" i="0" u="none" strike="noStrike" kern="1200" cap="none" spc="0" normalizeH="0" baseline="0" noProof="0" smtClean="0">
                <a:ln>
                  <a:noFill/>
                </a:ln>
                <a:solidFill>
                  <a:srgbClr val="FFFFFF"/>
                </a:solidFill>
                <a:effectLst/>
                <a:uLnTx/>
                <a:uFillTx/>
                <a:latin typeface="Tw Cen MT" panose="020B0602020104020603"/>
                <a:ea typeface="+mn-ea"/>
                <a:cs typeface="+mn-cs"/>
                <a:sym typeface="Franklin Gothic Book"/>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050" b="0" i="0" u="none" strike="noStrike" kern="1200" cap="none" spc="0" normalizeH="0" baseline="0" noProof="0">
              <a:ln>
                <a:noFill/>
              </a:ln>
              <a:solidFill>
                <a:srgbClr val="FFFFFF"/>
              </a:solidFill>
              <a:effectLst/>
              <a:uLnTx/>
              <a:uFillTx/>
              <a:latin typeface="Tw Cen MT" panose="020B0602020104020603"/>
              <a:ea typeface="+mn-ea"/>
              <a:cs typeface="+mn-cs"/>
              <a:sym typeface="Franklin Gothic Book"/>
            </a:endParaRPr>
          </a:p>
        </p:txBody>
      </p:sp>
      <p:sp>
        <p:nvSpPr>
          <p:cNvPr id="6" name="TextBox 5">
            <a:extLst>
              <a:ext uri="{FF2B5EF4-FFF2-40B4-BE49-F238E27FC236}">
                <a16:creationId xmlns:a16="http://schemas.microsoft.com/office/drawing/2014/main" id="{291A372C-5058-4E1D-865C-74B2C1F396B9}"/>
              </a:ext>
            </a:extLst>
          </p:cNvPr>
          <p:cNvSpPr txBox="1"/>
          <p:nvPr/>
        </p:nvSpPr>
        <p:spPr>
          <a:xfrm>
            <a:off x="1097280" y="6493036"/>
            <a:ext cx="1710981"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Tw Cen MT" panose="020B0602020104020603"/>
                <a:ea typeface="+mn-ea"/>
                <a:cs typeface="+mn-cs"/>
                <a:sym typeface="Franklin Gothic Book"/>
              </a:rPr>
              <a:t>See Reference Appendix</a:t>
            </a:r>
          </a:p>
        </p:txBody>
      </p:sp>
    </p:spTree>
    <p:extLst>
      <p:ext uri="{BB962C8B-B14F-4D97-AF65-F5344CB8AC3E}">
        <p14:creationId xmlns:p14="http://schemas.microsoft.com/office/powerpoint/2010/main" val="2738784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9C763-9157-49C2-B3A2-E20795B9217E}"/>
              </a:ext>
            </a:extLst>
          </p:cNvPr>
          <p:cNvSpPr>
            <a:spLocks noGrp="1"/>
          </p:cNvSpPr>
          <p:nvPr>
            <p:ph type="title"/>
          </p:nvPr>
        </p:nvSpPr>
        <p:spPr/>
        <p:txBody>
          <a:bodyPr>
            <a:normAutofit/>
          </a:bodyPr>
          <a:lstStyle/>
          <a:p>
            <a:r>
              <a:rPr lang="en-US" sz="3600" b="1" dirty="0">
                <a:latin typeface="Arial"/>
                <a:cs typeface="Arial"/>
              </a:rPr>
              <a:t>Stress Management</a:t>
            </a:r>
          </a:p>
        </p:txBody>
      </p:sp>
      <p:sp>
        <p:nvSpPr>
          <p:cNvPr id="3" name="Content Placeholder 2">
            <a:extLst>
              <a:ext uri="{FF2B5EF4-FFF2-40B4-BE49-F238E27FC236}">
                <a16:creationId xmlns:a16="http://schemas.microsoft.com/office/drawing/2014/main" id="{41D1BDEC-784C-4DCD-BFA6-FA7FA609BAD1}"/>
              </a:ext>
            </a:extLst>
          </p:cNvPr>
          <p:cNvSpPr>
            <a:spLocks noGrp="1"/>
          </p:cNvSpPr>
          <p:nvPr>
            <p:ph idx="1"/>
          </p:nvPr>
        </p:nvSpPr>
        <p:spPr/>
        <p:txBody>
          <a:bodyPr vert="horz" lIns="0" tIns="45720" rIns="0" bIns="45720" rtlCol="0" anchor="t">
            <a:normAutofit/>
          </a:bodyPr>
          <a:lstStyle/>
          <a:p>
            <a:pPr marL="521335" indent="-347345">
              <a:lnSpc>
                <a:spcPct val="110000"/>
              </a:lnSpc>
            </a:pPr>
            <a:r>
              <a:rPr lang="en-US" sz="2000" dirty="0">
                <a:latin typeface="Arial"/>
                <a:cs typeface="Arial"/>
              </a:rPr>
              <a:t>Chronic or maladaptive stress responses can lead to impaired health and productivity or to anxiety, depression, obesity, CV disease, irritable bowel disease, and immune dysfunction and associated poor health outcomes. </a:t>
            </a:r>
            <a:r>
              <a:rPr lang="en-US" sz="2000" baseline="30000" dirty="0">
                <a:latin typeface="Arial"/>
                <a:cs typeface="Arial"/>
              </a:rPr>
              <a:t>2-4</a:t>
            </a:r>
            <a:r>
              <a:rPr lang="en-US" sz="2000" dirty="0">
                <a:latin typeface="Arial"/>
                <a:cs typeface="Arial"/>
              </a:rPr>
              <a:t>  </a:t>
            </a:r>
            <a:endParaRPr lang="en-US" sz="2000" dirty="0"/>
          </a:p>
          <a:p>
            <a:pPr marL="521335" indent="-347345">
              <a:lnSpc>
                <a:spcPct val="110000"/>
              </a:lnSpc>
            </a:pPr>
            <a:r>
              <a:rPr lang="en-US" sz="2000" dirty="0">
                <a:latin typeface="Arial"/>
                <a:cs typeface="Arial"/>
              </a:rPr>
              <a:t>Mind-body and cognitive behavioral therapies have been associated with improvements in  immune function, chronic pain, CV disease, anxiety and depression. </a:t>
            </a:r>
            <a:endParaRPr lang="en-US" sz="2000" dirty="0"/>
          </a:p>
          <a:p>
            <a:pPr marL="521335" indent="-347345">
              <a:lnSpc>
                <a:spcPct val="110000"/>
              </a:lnSpc>
            </a:pPr>
            <a:r>
              <a:rPr lang="en-US" sz="2000" dirty="0">
                <a:latin typeface="Arial"/>
                <a:cs typeface="Arial"/>
              </a:rPr>
              <a:t>Stress and maladaptive responses also have multidirectional effects on the other domains of lifestyle behavior and is an important pillar of lifestyle medicine care.  </a:t>
            </a:r>
            <a:endParaRPr lang="en-US" sz="2000" dirty="0"/>
          </a:p>
          <a:p>
            <a:pPr marL="521335" indent="-347345">
              <a:lnSpc>
                <a:spcPct val="110000"/>
              </a:lnSpc>
              <a:buNone/>
            </a:pPr>
            <a:endParaRPr lang="en-US" sz="2000" dirty="0"/>
          </a:p>
        </p:txBody>
      </p:sp>
      <p:sp>
        <p:nvSpPr>
          <p:cNvPr id="5" name="Slide Number Placeholder 4">
            <a:extLst>
              <a:ext uri="{FF2B5EF4-FFF2-40B4-BE49-F238E27FC236}">
                <a16:creationId xmlns:a16="http://schemas.microsoft.com/office/drawing/2014/main" id="{6B4A41C5-9ED0-4842-AEF7-8FE7AFF4137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lang="en-US" sz="1050" b="0" i="0" u="none" strike="noStrike" kern="1200" cap="none" spc="0" normalizeH="0" baseline="0" noProof="0" smtClean="0">
                <a:ln>
                  <a:noFill/>
                </a:ln>
                <a:solidFill>
                  <a:srgbClr val="FFFFFF"/>
                </a:solidFill>
                <a:effectLst/>
                <a:uLnTx/>
                <a:uFillTx/>
                <a:latin typeface="Tw Cen MT" panose="020B0602020104020603"/>
                <a:ea typeface="+mn-ea"/>
                <a:cs typeface="+mn-cs"/>
                <a:sym typeface="Franklin Gothic Book"/>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050" b="0" i="0" u="none" strike="noStrike" kern="1200" cap="none" spc="0" normalizeH="0" baseline="0" noProof="0">
              <a:ln>
                <a:noFill/>
              </a:ln>
              <a:solidFill>
                <a:srgbClr val="FFFFFF"/>
              </a:solidFill>
              <a:effectLst/>
              <a:uLnTx/>
              <a:uFillTx/>
              <a:latin typeface="Tw Cen MT" panose="020B0602020104020603"/>
              <a:ea typeface="+mn-ea"/>
              <a:cs typeface="+mn-cs"/>
              <a:sym typeface="Franklin Gothic Book"/>
            </a:endParaRPr>
          </a:p>
        </p:txBody>
      </p:sp>
      <p:sp>
        <p:nvSpPr>
          <p:cNvPr id="6" name="TextBox 5">
            <a:extLst>
              <a:ext uri="{FF2B5EF4-FFF2-40B4-BE49-F238E27FC236}">
                <a16:creationId xmlns:a16="http://schemas.microsoft.com/office/drawing/2014/main" id="{1E3EF77F-B923-4642-BB90-CFF72C4818D3}"/>
              </a:ext>
            </a:extLst>
          </p:cNvPr>
          <p:cNvSpPr txBox="1"/>
          <p:nvPr/>
        </p:nvSpPr>
        <p:spPr>
          <a:xfrm>
            <a:off x="1097280" y="6493036"/>
            <a:ext cx="1710981"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Tw Cen MT" panose="020B0602020104020603"/>
                <a:ea typeface="+mn-ea"/>
                <a:cs typeface="+mn-cs"/>
                <a:sym typeface="Franklin Gothic Book"/>
              </a:rPr>
              <a:t>See Reference Appendix</a:t>
            </a:r>
          </a:p>
        </p:txBody>
      </p:sp>
    </p:spTree>
    <p:extLst>
      <p:ext uri="{BB962C8B-B14F-4D97-AF65-F5344CB8AC3E}">
        <p14:creationId xmlns:p14="http://schemas.microsoft.com/office/powerpoint/2010/main" val="38320818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9D38A-B6E8-463C-ACF8-B3335E4FB4DE}"/>
              </a:ext>
            </a:extLst>
          </p:cNvPr>
          <p:cNvSpPr>
            <a:spLocks noGrp="1"/>
          </p:cNvSpPr>
          <p:nvPr>
            <p:ph type="title"/>
          </p:nvPr>
        </p:nvSpPr>
        <p:spPr/>
        <p:txBody>
          <a:bodyPr>
            <a:normAutofit/>
          </a:bodyPr>
          <a:lstStyle/>
          <a:p>
            <a:r>
              <a:rPr lang="en-US" sz="3600" b="1" dirty="0">
                <a:latin typeface="Arial"/>
                <a:cs typeface="Arial"/>
              </a:rPr>
              <a:t>Addictive Substance Management</a:t>
            </a:r>
            <a:r>
              <a:rPr lang="en-US" sz="3600" dirty="0">
                <a:latin typeface="Arial"/>
                <a:cs typeface="Arial"/>
              </a:rPr>
              <a:t> </a:t>
            </a:r>
            <a:endParaRPr lang="en-US" sz="3600" b="1" dirty="0"/>
          </a:p>
        </p:txBody>
      </p:sp>
      <p:sp>
        <p:nvSpPr>
          <p:cNvPr id="3" name="Content Placeholder 2">
            <a:extLst>
              <a:ext uri="{FF2B5EF4-FFF2-40B4-BE49-F238E27FC236}">
                <a16:creationId xmlns:a16="http://schemas.microsoft.com/office/drawing/2014/main" id="{939A2E8D-1F57-4A5B-BC20-F24AF5FE3B15}"/>
              </a:ext>
            </a:extLst>
          </p:cNvPr>
          <p:cNvSpPr>
            <a:spLocks noGrp="1"/>
          </p:cNvSpPr>
          <p:nvPr>
            <p:ph idx="1"/>
          </p:nvPr>
        </p:nvSpPr>
        <p:spPr/>
        <p:txBody>
          <a:bodyPr vert="horz" lIns="0" tIns="45720" rIns="0" bIns="45720" rtlCol="0" anchor="t">
            <a:normAutofit/>
          </a:bodyPr>
          <a:lstStyle/>
          <a:p>
            <a:pPr marL="521335" indent="-347345">
              <a:lnSpc>
                <a:spcPct val="100000"/>
              </a:lnSpc>
            </a:pPr>
            <a:r>
              <a:rPr lang="en-US" sz="2000" dirty="0">
                <a:latin typeface="Arial"/>
                <a:cs typeface="Arial"/>
              </a:rPr>
              <a:t>Over 40 million Americans and another 80 million meet the clinical criteria for addiction or misuse of nicotine, alcohol or other drugs</a:t>
            </a:r>
            <a:r>
              <a:rPr lang="en-US" sz="2000" baseline="30000" dirty="0">
                <a:latin typeface="Arial"/>
                <a:cs typeface="Arial"/>
              </a:rPr>
              <a:t>1</a:t>
            </a:r>
            <a:r>
              <a:rPr lang="en-US" sz="2000" dirty="0">
                <a:latin typeface="Arial"/>
                <a:cs typeface="Arial"/>
              </a:rPr>
              <a:t> </a:t>
            </a:r>
            <a:endParaRPr lang="en-US" sz="2000" dirty="0"/>
          </a:p>
          <a:p>
            <a:pPr marL="521335" indent="-347345">
              <a:lnSpc>
                <a:spcPct val="100000"/>
              </a:lnSpc>
            </a:pPr>
            <a:r>
              <a:rPr lang="en-US" sz="2000" dirty="0">
                <a:latin typeface="Arial"/>
                <a:cs typeface="Arial"/>
              </a:rPr>
              <a:t>The presence of an addiction or risky use doubles the risk of chronic conditions, such as arthritis, chronic pain, hypertension, heart disease, stroke, diabetes, and asthma.</a:t>
            </a:r>
            <a:r>
              <a:rPr lang="en-US" sz="2000" baseline="30000" dirty="0">
                <a:latin typeface="Arial"/>
                <a:cs typeface="Arial"/>
              </a:rPr>
              <a:t>2, 3 </a:t>
            </a:r>
            <a:endParaRPr lang="en-US" sz="2000" dirty="0"/>
          </a:p>
          <a:p>
            <a:pPr marL="521335" indent="-347345">
              <a:lnSpc>
                <a:spcPct val="100000"/>
              </a:lnSpc>
            </a:pPr>
            <a:r>
              <a:rPr lang="en-US" sz="2000" dirty="0">
                <a:latin typeface="Arial"/>
                <a:cs typeface="Arial"/>
              </a:rPr>
              <a:t>Treatment of substance use has often been relegated outside of the traditional healthcare setting, but substance misuse has a multidirectional effect on the other domains of lifestyle behavior change and is an important pillar to address in LM. </a:t>
            </a:r>
            <a:endParaRPr lang="en-US" sz="2000" dirty="0"/>
          </a:p>
          <a:p>
            <a:pPr marL="521335" indent="-347345">
              <a:lnSpc>
                <a:spcPct val="100000"/>
              </a:lnSpc>
            </a:pPr>
            <a:endParaRPr lang="en-US" sz="2000" dirty="0"/>
          </a:p>
          <a:p>
            <a:pPr marL="521335" indent="-347345">
              <a:lnSpc>
                <a:spcPct val="100000"/>
              </a:lnSpc>
            </a:pPr>
            <a:endParaRPr lang="en-US" sz="2000" dirty="0"/>
          </a:p>
        </p:txBody>
      </p:sp>
      <p:sp>
        <p:nvSpPr>
          <p:cNvPr id="5" name="Slide Number Placeholder 4">
            <a:extLst>
              <a:ext uri="{FF2B5EF4-FFF2-40B4-BE49-F238E27FC236}">
                <a16:creationId xmlns:a16="http://schemas.microsoft.com/office/drawing/2014/main" id="{81EF0699-2A4E-4B46-B65C-994E3CB2617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lang="en-US" sz="1050" b="0" i="0" u="none" strike="noStrike" kern="1200" cap="none" spc="0" normalizeH="0" baseline="0" noProof="0" smtClean="0">
                <a:ln>
                  <a:noFill/>
                </a:ln>
                <a:solidFill>
                  <a:srgbClr val="FFFFFF"/>
                </a:solidFill>
                <a:effectLst/>
                <a:uLnTx/>
                <a:uFillTx/>
                <a:latin typeface="Tw Cen MT" panose="020B0602020104020603"/>
                <a:ea typeface="+mn-ea"/>
                <a:cs typeface="+mn-cs"/>
                <a:sym typeface="Franklin Gothic Book"/>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050" b="0" i="0" u="none" strike="noStrike" kern="1200" cap="none" spc="0" normalizeH="0" baseline="0" noProof="0">
              <a:ln>
                <a:noFill/>
              </a:ln>
              <a:solidFill>
                <a:srgbClr val="FFFFFF"/>
              </a:solidFill>
              <a:effectLst/>
              <a:uLnTx/>
              <a:uFillTx/>
              <a:latin typeface="Tw Cen MT" panose="020B0602020104020603"/>
              <a:ea typeface="+mn-ea"/>
              <a:cs typeface="+mn-cs"/>
              <a:sym typeface="Franklin Gothic Book"/>
            </a:endParaRPr>
          </a:p>
        </p:txBody>
      </p:sp>
      <p:sp>
        <p:nvSpPr>
          <p:cNvPr id="6" name="TextBox 5">
            <a:extLst>
              <a:ext uri="{FF2B5EF4-FFF2-40B4-BE49-F238E27FC236}">
                <a16:creationId xmlns:a16="http://schemas.microsoft.com/office/drawing/2014/main" id="{F0B1A3C7-2944-4B82-A147-AADDC14C918E}"/>
              </a:ext>
            </a:extLst>
          </p:cNvPr>
          <p:cNvSpPr txBox="1"/>
          <p:nvPr/>
        </p:nvSpPr>
        <p:spPr>
          <a:xfrm>
            <a:off x="1097280" y="6493036"/>
            <a:ext cx="1710981"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Tw Cen MT" panose="020B0602020104020603"/>
                <a:ea typeface="+mn-ea"/>
                <a:cs typeface="+mn-cs"/>
                <a:sym typeface="Franklin Gothic Book"/>
              </a:rPr>
              <a:t>See Reference Appendix</a:t>
            </a:r>
          </a:p>
        </p:txBody>
      </p:sp>
    </p:spTree>
    <p:extLst>
      <p:ext uri="{BB962C8B-B14F-4D97-AF65-F5344CB8AC3E}">
        <p14:creationId xmlns:p14="http://schemas.microsoft.com/office/powerpoint/2010/main" val="41592904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068E1-F5FA-4D00-9A30-623F343DD028}"/>
              </a:ext>
            </a:extLst>
          </p:cNvPr>
          <p:cNvSpPr>
            <a:spLocks noGrp="1"/>
          </p:cNvSpPr>
          <p:nvPr>
            <p:ph type="title"/>
          </p:nvPr>
        </p:nvSpPr>
        <p:spPr/>
        <p:txBody>
          <a:bodyPr>
            <a:normAutofit/>
          </a:bodyPr>
          <a:lstStyle/>
          <a:p>
            <a:r>
              <a:rPr lang="en-US" sz="4000" b="1">
                <a:solidFill>
                  <a:schemeClr val="accent3"/>
                </a:solidFill>
              </a:rPr>
              <a:t>Social Connection As a Treatment</a:t>
            </a:r>
          </a:p>
        </p:txBody>
      </p:sp>
      <p:sp>
        <p:nvSpPr>
          <p:cNvPr id="3" name="Content Placeholder 2">
            <a:extLst>
              <a:ext uri="{FF2B5EF4-FFF2-40B4-BE49-F238E27FC236}">
                <a16:creationId xmlns:a16="http://schemas.microsoft.com/office/drawing/2014/main" id="{5B505B76-0BAE-4FF0-8DE2-586F22DE3DAE}"/>
              </a:ext>
            </a:extLst>
          </p:cNvPr>
          <p:cNvSpPr>
            <a:spLocks noGrp="1"/>
          </p:cNvSpPr>
          <p:nvPr>
            <p:ph idx="1"/>
          </p:nvPr>
        </p:nvSpPr>
        <p:spPr>
          <a:xfrm>
            <a:off x="1097280" y="1845734"/>
            <a:ext cx="9602251" cy="4023360"/>
          </a:xfrm>
        </p:spPr>
        <p:txBody>
          <a:bodyPr vert="horz" lIns="0" tIns="45720" rIns="0" bIns="45720" rtlCol="0" anchor="t">
            <a:noAutofit/>
          </a:bodyPr>
          <a:lstStyle/>
          <a:p>
            <a:pPr marL="521335" indent="-342900">
              <a:lnSpc>
                <a:spcPct val="100000"/>
              </a:lnSpc>
            </a:pPr>
            <a:r>
              <a:rPr lang="en-US" sz="2000" dirty="0">
                <a:latin typeface="Arial"/>
                <a:cs typeface="Arial"/>
              </a:rPr>
              <a:t>Unhealthy social relationships, isolation and loneliness are associated with increased mortality and morbidity especially among individuals with established lifestyle-related diseases.</a:t>
            </a:r>
            <a:r>
              <a:rPr lang="en-US" sz="2000" baseline="30000" dirty="0">
                <a:latin typeface="Arial"/>
                <a:cs typeface="Arial"/>
              </a:rPr>
              <a:t>3-7 </a:t>
            </a:r>
            <a:endParaRPr lang="en-US" sz="2000" dirty="0"/>
          </a:p>
          <a:p>
            <a:pPr marL="521335" indent="-342900">
              <a:lnSpc>
                <a:spcPct val="100000"/>
              </a:lnSpc>
            </a:pPr>
            <a:r>
              <a:rPr lang="en-US" sz="2000" dirty="0">
                <a:latin typeface="Arial"/>
                <a:cs typeface="Arial"/>
              </a:rPr>
              <a:t>Micro-moments of human connectivity correlated with physiologic response.</a:t>
            </a:r>
            <a:endParaRPr lang="en-US" sz="2000" dirty="0"/>
          </a:p>
          <a:p>
            <a:pPr marL="521335" indent="-342900">
              <a:lnSpc>
                <a:spcPct val="100000"/>
              </a:lnSpc>
            </a:pPr>
            <a:r>
              <a:rPr lang="en-US" sz="2000" dirty="0">
                <a:latin typeface="Arial"/>
                <a:cs typeface="Arial"/>
              </a:rPr>
              <a:t>Provider, coach, and allied health professional to patient connection is an "active ingredient" of lifestyle medicine treatments.</a:t>
            </a:r>
            <a:endParaRPr lang="en-US" sz="2000" dirty="0"/>
          </a:p>
          <a:p>
            <a:pPr marL="521335" indent="-342900">
              <a:lnSpc>
                <a:spcPct val="100000"/>
              </a:lnSpc>
            </a:pPr>
            <a:r>
              <a:rPr lang="en-US" sz="2000" dirty="0">
                <a:latin typeface="Arial"/>
                <a:cs typeface="Arial"/>
              </a:rPr>
              <a:t>Multidimensional relationship with other lifestyle behaviors.</a:t>
            </a:r>
            <a:endParaRPr lang="en-US" sz="2000" dirty="0"/>
          </a:p>
        </p:txBody>
      </p:sp>
      <p:sp>
        <p:nvSpPr>
          <p:cNvPr id="5" name="Slide Number Placeholder 4">
            <a:extLst>
              <a:ext uri="{FF2B5EF4-FFF2-40B4-BE49-F238E27FC236}">
                <a16:creationId xmlns:a16="http://schemas.microsoft.com/office/drawing/2014/main" id="{C140BCCA-07D7-4D89-B042-6BB54F111CF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lang="en-US" sz="1050" b="0" i="0" u="none" strike="noStrike" kern="1200" cap="none" spc="0" normalizeH="0" baseline="0" noProof="0" smtClean="0">
                <a:ln>
                  <a:noFill/>
                </a:ln>
                <a:solidFill>
                  <a:srgbClr val="FFFFFF"/>
                </a:solidFill>
                <a:effectLst/>
                <a:uLnTx/>
                <a:uFillTx/>
                <a:latin typeface="Tw Cen MT" panose="020B0602020104020603"/>
                <a:ea typeface="+mn-ea"/>
                <a:cs typeface="+mn-cs"/>
                <a:sym typeface="Franklin Gothic Book"/>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050" b="0" i="0" u="none" strike="noStrike" kern="1200" cap="none" spc="0" normalizeH="0" baseline="0" noProof="0">
              <a:ln>
                <a:noFill/>
              </a:ln>
              <a:solidFill>
                <a:srgbClr val="FFFFFF"/>
              </a:solidFill>
              <a:effectLst/>
              <a:uLnTx/>
              <a:uFillTx/>
              <a:latin typeface="Tw Cen MT" panose="020B0602020104020603"/>
              <a:ea typeface="+mn-ea"/>
              <a:cs typeface="+mn-cs"/>
              <a:sym typeface="Franklin Gothic Book"/>
            </a:endParaRPr>
          </a:p>
        </p:txBody>
      </p:sp>
      <p:sp>
        <p:nvSpPr>
          <p:cNvPr id="6" name="TextBox 5">
            <a:extLst>
              <a:ext uri="{FF2B5EF4-FFF2-40B4-BE49-F238E27FC236}">
                <a16:creationId xmlns:a16="http://schemas.microsoft.com/office/drawing/2014/main" id="{0DDFA1B3-1361-4F6F-A710-1C70BADA4DAE}"/>
              </a:ext>
            </a:extLst>
          </p:cNvPr>
          <p:cNvSpPr txBox="1"/>
          <p:nvPr/>
        </p:nvSpPr>
        <p:spPr>
          <a:xfrm>
            <a:off x="1097280" y="6493036"/>
            <a:ext cx="1710981"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Tw Cen MT" panose="020B0602020104020603"/>
                <a:ea typeface="+mn-ea"/>
                <a:cs typeface="+mn-cs"/>
                <a:sym typeface="Franklin Gothic Book"/>
              </a:rPr>
              <a:t>See Reference Appendix</a:t>
            </a:r>
          </a:p>
        </p:txBody>
      </p:sp>
    </p:spTree>
    <p:extLst>
      <p:ext uri="{BB962C8B-B14F-4D97-AF65-F5344CB8AC3E}">
        <p14:creationId xmlns:p14="http://schemas.microsoft.com/office/powerpoint/2010/main" val="32440054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Shape 681"/>
          <p:cNvSpPr txBox="1"/>
          <p:nvPr/>
        </p:nvSpPr>
        <p:spPr>
          <a:xfrm>
            <a:off x="627733" y="908794"/>
            <a:ext cx="11258000" cy="830997"/>
          </a:xfrm>
          <a:prstGeom prst="rect">
            <a:avLst/>
          </a:prstGeom>
          <a:noFill/>
          <a:ln>
            <a:noFill/>
          </a:ln>
        </p:spPr>
        <p:txBody>
          <a:bodyPr spcFirstLastPara="1" wrap="square" lIns="91433" tIns="45700" rIns="91433" bIns="45700" anchor="t" anchorCtr="0">
            <a:noAutofit/>
          </a:bodyPr>
          <a:lstStyle/>
          <a:p>
            <a:pPr marL="0" marR="0" lvl="0" indent="0" algn="l" defTabSz="457200" rtl="0" eaLnBrk="1" fontAlgn="auto" latinLnBrk="0" hangingPunct="1">
              <a:lnSpc>
                <a:spcPct val="100000"/>
              </a:lnSpc>
              <a:spcBef>
                <a:spcPts val="0"/>
              </a:spcBef>
              <a:spcAft>
                <a:spcPts val="0"/>
              </a:spcAft>
              <a:buClr>
                <a:srgbClr val="757070"/>
              </a:buClr>
              <a:buSzTx/>
              <a:buFontTx/>
              <a:buNone/>
              <a:tabLst/>
              <a:defRPr/>
            </a:pPr>
            <a:r>
              <a:rPr kumimoji="0" lang="en-US" sz="3600" b="1" i="0" u="none" strike="noStrike" kern="1200" cap="none" spc="0" normalizeH="0" baseline="0" noProof="0">
                <a:ln>
                  <a:noFill/>
                </a:ln>
                <a:solidFill>
                  <a:srgbClr val="0069B1"/>
                </a:solidFill>
                <a:effectLst/>
                <a:uLnTx/>
                <a:uFillTx/>
                <a:latin typeface="Arial" panose="020B0604020202020204" pitchFamily="34" charset="0"/>
                <a:ea typeface="+mn-ea"/>
                <a:cs typeface="Arial" panose="020B0604020202020204" pitchFamily="34" charset="0"/>
                <a:sym typeface="Calibri"/>
              </a:rPr>
              <a:t>Lifestyle change has the power to prevent disease</a:t>
            </a:r>
            <a:endParaRPr kumimoji="0" sz="3600" b="0" i="0" u="none" strike="noStrike" kern="1200" cap="none" spc="0" normalizeH="0" baseline="0" noProof="0">
              <a:ln>
                <a:noFill/>
              </a:ln>
              <a:solidFill>
                <a:srgbClr val="0069B1"/>
              </a:solidFill>
              <a:effectLst/>
              <a:uLnTx/>
              <a:uFillTx/>
              <a:latin typeface="Arial" panose="020B0604020202020204" pitchFamily="34" charset="0"/>
              <a:ea typeface="+mn-ea"/>
              <a:cs typeface="Arial" panose="020B0604020202020204" pitchFamily="34" charset="0"/>
              <a:sym typeface="Franklin Gothic Book"/>
            </a:endParaRPr>
          </a:p>
        </p:txBody>
      </p:sp>
      <p:pic>
        <p:nvPicPr>
          <p:cNvPr id="683" name="Shape 683"/>
          <p:cNvPicPr preferRelativeResize="0"/>
          <p:nvPr/>
        </p:nvPicPr>
        <p:blipFill>
          <a:blip r:embed="rId3">
            <a:alphaModFix/>
          </a:blip>
          <a:stretch>
            <a:fillRect/>
          </a:stretch>
        </p:blipFill>
        <p:spPr>
          <a:xfrm>
            <a:off x="438980" y="1837960"/>
            <a:ext cx="6701612" cy="4467600"/>
          </a:xfrm>
          <a:prstGeom prst="rect">
            <a:avLst/>
          </a:prstGeom>
          <a:noFill/>
          <a:ln>
            <a:noFill/>
          </a:ln>
        </p:spPr>
      </p:pic>
      <p:sp>
        <p:nvSpPr>
          <p:cNvPr id="684" name="Shape 684"/>
          <p:cNvSpPr txBox="1"/>
          <p:nvPr/>
        </p:nvSpPr>
        <p:spPr>
          <a:xfrm>
            <a:off x="7417633" y="1717073"/>
            <a:ext cx="3754400" cy="1115600"/>
          </a:xfrm>
          <a:prstGeom prst="rect">
            <a:avLst/>
          </a:prstGeom>
          <a:noFill/>
          <a:ln>
            <a:noFill/>
          </a:ln>
        </p:spPr>
        <p:txBody>
          <a:bodyPr spcFirstLastPara="1" wrap="square" lIns="121900" tIns="121900" rIns="121900" bIns="121900" anchor="t" anchorCtr="0">
            <a:noAutofit/>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2133" b="1" i="0" u="none" strike="noStrike" kern="1200" cap="none" spc="0" normalizeH="0" baseline="0" noProof="0">
                <a:ln>
                  <a:noFill/>
                </a:ln>
                <a:solidFill>
                  <a:srgbClr val="3F3F3F"/>
                </a:solidFill>
                <a:effectLst/>
                <a:uLnTx/>
                <a:uFillTx/>
                <a:latin typeface="Arial" panose="020B0604020202020204" pitchFamily="34" charset="0"/>
                <a:ea typeface="Calibri"/>
                <a:cs typeface="Arial" panose="020B0604020202020204" pitchFamily="34" charset="0"/>
                <a:sym typeface="Calibri"/>
              </a:rPr>
              <a:t>Diabetes Prevention Program (DPP) “science in action)</a:t>
            </a:r>
            <a:endParaRPr kumimoji="0" sz="2133" b="0" i="0" u="none" strike="noStrike" kern="1200" cap="none" spc="0" normalizeH="0" baseline="0" noProof="0">
              <a:ln>
                <a:noFill/>
              </a:ln>
              <a:solidFill>
                <a:srgbClr val="3F3F3F"/>
              </a:solidFill>
              <a:effectLst/>
              <a:uLnTx/>
              <a:uFillTx/>
              <a:latin typeface="Arial" panose="020B0604020202020204" pitchFamily="34" charset="0"/>
              <a:ea typeface="Calibri"/>
              <a:cs typeface="Arial" panose="020B0604020202020204" pitchFamily="34" charset="0"/>
              <a:sym typeface="Calibri"/>
            </a:endParaRPr>
          </a:p>
        </p:txBody>
      </p:sp>
      <p:sp>
        <p:nvSpPr>
          <p:cNvPr id="685" name="Shape 685"/>
          <p:cNvSpPr/>
          <p:nvPr/>
        </p:nvSpPr>
        <p:spPr>
          <a:xfrm>
            <a:off x="6256733" y="3854300"/>
            <a:ext cx="1747199" cy="1632100"/>
          </a:xfrm>
          <a:prstGeom prst="ellipse">
            <a:avLst/>
          </a:prstGeom>
          <a:solidFill>
            <a:srgbClr val="00B050"/>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133" b="0" i="0" u="none" strike="noStrike" kern="1200" cap="none" spc="0" normalizeH="0" baseline="0" noProof="0">
              <a:ln>
                <a:noFill/>
              </a:ln>
              <a:solidFill>
                <a:prstClr val="black"/>
              </a:solidFill>
              <a:effectLst/>
              <a:uLnTx/>
              <a:uFillTx/>
              <a:latin typeface="Tw Cen MT" panose="020B0602020104020603"/>
              <a:ea typeface="+mn-ea"/>
              <a:cs typeface="+mn-cs"/>
              <a:sym typeface="Franklin Gothic Book"/>
            </a:endParaRPr>
          </a:p>
        </p:txBody>
      </p:sp>
      <p:sp>
        <p:nvSpPr>
          <p:cNvPr id="686" name="Shape 686"/>
          <p:cNvSpPr txBox="1"/>
          <p:nvPr/>
        </p:nvSpPr>
        <p:spPr>
          <a:xfrm>
            <a:off x="6368333" y="3986333"/>
            <a:ext cx="1635600" cy="986400"/>
          </a:xfrm>
          <a:prstGeom prst="rect">
            <a:avLst/>
          </a:prstGeom>
          <a:noFill/>
          <a:ln>
            <a:noFill/>
          </a:ln>
        </p:spPr>
        <p:txBody>
          <a:bodyPr spcFirstLastPara="1" wrap="square" lIns="121900" tIns="121900" rIns="121900" bIns="121900" anchor="t" anchorCtr="0">
            <a:no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133" b="0" i="0" u="none" strike="noStrike" kern="1200" cap="none" spc="0" normalizeH="0" baseline="0" noProof="0">
                <a:ln>
                  <a:noFill/>
                </a:ln>
                <a:solidFill>
                  <a:srgbClr val="FFFFFF"/>
                </a:solidFill>
                <a:effectLst/>
                <a:uLnTx/>
                <a:uFillTx/>
                <a:latin typeface="Calibri"/>
                <a:ea typeface="Calibri"/>
                <a:cs typeface="Calibri"/>
                <a:sym typeface="Calibri"/>
              </a:rPr>
              <a:t>58% Reduction in incidence</a:t>
            </a:r>
            <a:endParaRPr kumimoji="0" sz="2133"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687" name="Shape 687"/>
          <p:cNvSpPr/>
          <p:nvPr/>
        </p:nvSpPr>
        <p:spPr>
          <a:xfrm>
            <a:off x="934000" y="6126392"/>
            <a:ext cx="7069933" cy="212055"/>
          </a:xfrm>
          <a:prstGeom prst="rect">
            <a:avLst/>
          </a:prstGeom>
          <a:noFill/>
          <a:ln>
            <a:noFill/>
          </a:ln>
        </p:spPr>
        <p:txBody>
          <a:bodyPr spcFirstLastPara="1" wrap="square" lIns="91433" tIns="45700" rIns="91433" bIns="45700" anchor="t" anchorCtr="0">
            <a:noAutofit/>
          </a:bodyPr>
          <a:lstStyle/>
          <a:p>
            <a:pPr marL="0" marR="0" lvl="0" indent="0" algn="l" defTabSz="457200" rtl="0" eaLnBrk="1" fontAlgn="auto" latinLnBrk="0" hangingPunct="1">
              <a:lnSpc>
                <a:spcPct val="115000"/>
              </a:lnSpc>
              <a:spcBef>
                <a:spcPts val="0"/>
              </a:spcBef>
              <a:spcAft>
                <a:spcPts val="0"/>
              </a:spcAft>
              <a:buClrTx/>
              <a:buSzPts val="1100"/>
              <a:buFontTx/>
              <a:buNone/>
              <a:tabLst/>
              <a:defRPr/>
            </a:pPr>
            <a:endParaRPr kumimoji="0" sz="1100" b="0" i="0" u="none" strike="noStrike" kern="1200" cap="none" spc="0" normalizeH="0" baseline="0" noProof="0" dirty="0">
              <a:ln>
                <a:noFill/>
              </a:ln>
              <a:solidFill>
                <a:srgbClr val="6E7071"/>
              </a:solidFill>
              <a:effectLst/>
              <a:uLnTx/>
              <a:uFillTx/>
              <a:latin typeface="Calibri"/>
              <a:ea typeface="Calibri"/>
              <a:cs typeface="Calibri"/>
              <a:sym typeface="Calibri"/>
            </a:endParaRPr>
          </a:p>
        </p:txBody>
      </p:sp>
      <p:sp>
        <p:nvSpPr>
          <p:cNvPr id="2" name="TextBox 1">
            <a:extLst>
              <a:ext uri="{FF2B5EF4-FFF2-40B4-BE49-F238E27FC236}">
                <a16:creationId xmlns:a16="http://schemas.microsoft.com/office/drawing/2014/main" id="{00C02A06-48F1-43C4-88E2-D4CDBFCFD293}"/>
              </a:ext>
            </a:extLst>
          </p:cNvPr>
          <p:cNvSpPr txBox="1"/>
          <p:nvPr/>
        </p:nvSpPr>
        <p:spPr>
          <a:xfrm>
            <a:off x="8354547" y="3967872"/>
            <a:ext cx="2977116"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Franklin Gothic Book"/>
              </a:rPr>
              <a:t>Real Life Example of Lifestyle Medicine</a:t>
            </a:r>
          </a:p>
        </p:txBody>
      </p:sp>
      <p:sp>
        <p:nvSpPr>
          <p:cNvPr id="3" name="Arrow: Right 2">
            <a:extLst>
              <a:ext uri="{FF2B5EF4-FFF2-40B4-BE49-F238E27FC236}">
                <a16:creationId xmlns:a16="http://schemas.microsoft.com/office/drawing/2014/main" id="{ACE8F0E8-81C0-4E1A-A679-22A186950363}"/>
              </a:ext>
            </a:extLst>
          </p:cNvPr>
          <p:cNvSpPr/>
          <p:nvPr/>
        </p:nvSpPr>
        <p:spPr>
          <a:xfrm>
            <a:off x="7892334" y="4343384"/>
            <a:ext cx="609983" cy="38274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w Cen MT" panose="020B0602020104020603"/>
              <a:ea typeface="+mn-ea"/>
              <a:cs typeface="+mn-cs"/>
              <a:sym typeface="Franklin Gothic Book"/>
            </a:endParaRPr>
          </a:p>
        </p:txBody>
      </p:sp>
      <p:sp>
        <p:nvSpPr>
          <p:cNvPr id="4" name="Slide Number Placeholder 3">
            <a:extLst>
              <a:ext uri="{FF2B5EF4-FFF2-40B4-BE49-F238E27FC236}">
                <a16:creationId xmlns:a16="http://schemas.microsoft.com/office/drawing/2014/main" id="{37E9A718-088E-4B7E-B3A5-2C12D3F1B1F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lang="en-US" sz="1050" b="0" i="0" u="none" strike="noStrike" kern="1200" cap="none" spc="0" normalizeH="0" baseline="0" noProof="0" smtClean="0">
                <a:ln>
                  <a:noFill/>
                </a:ln>
                <a:solidFill>
                  <a:srgbClr val="FFFFFF"/>
                </a:solidFill>
                <a:effectLst/>
                <a:uLnTx/>
                <a:uFillTx/>
                <a:latin typeface="Tw Cen MT" panose="020B0602020104020603"/>
                <a:ea typeface="+mn-ea"/>
                <a:cs typeface="+mn-cs"/>
                <a:sym typeface="Franklin Gothic Book"/>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050" b="0" i="0" u="none" strike="noStrike" kern="1200" cap="none" spc="0" normalizeH="0" baseline="0" noProof="0">
              <a:ln>
                <a:noFill/>
              </a:ln>
              <a:solidFill>
                <a:srgbClr val="FFFFFF"/>
              </a:solidFill>
              <a:effectLst/>
              <a:uLnTx/>
              <a:uFillTx/>
              <a:latin typeface="Tw Cen MT" panose="020B0602020104020603"/>
              <a:ea typeface="+mn-ea"/>
              <a:cs typeface="+mn-cs"/>
              <a:sym typeface="Franklin Gothic Book"/>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1AFAA-9ABD-EA4F-BF7C-75381D5C0007}"/>
              </a:ext>
            </a:extLst>
          </p:cNvPr>
          <p:cNvSpPr>
            <a:spLocks noGrp="1"/>
          </p:cNvSpPr>
          <p:nvPr>
            <p:ph type="title"/>
          </p:nvPr>
        </p:nvSpPr>
        <p:spPr/>
        <p:txBody>
          <a:bodyPr>
            <a:normAutofit/>
          </a:bodyPr>
          <a:lstStyle/>
          <a:p>
            <a:r>
              <a:rPr lang="en-US" sz="3600" dirty="0">
                <a:latin typeface="Arial"/>
                <a:cs typeface="Arial"/>
              </a:rPr>
              <a:t>Lifestyle Intervention Compared to Usual Diabetes Support and Education</a:t>
            </a:r>
          </a:p>
        </p:txBody>
      </p:sp>
      <p:pic>
        <p:nvPicPr>
          <p:cNvPr id="5" name="Content Placeholder 4" descr="A close up of a newspaper&#10;&#10;Description automatically generated">
            <a:extLst>
              <a:ext uri="{FF2B5EF4-FFF2-40B4-BE49-F238E27FC236}">
                <a16:creationId xmlns:a16="http://schemas.microsoft.com/office/drawing/2014/main" id="{20CC1380-23A7-0042-8333-151F30D5C08F}"/>
              </a:ext>
            </a:extLst>
          </p:cNvPr>
          <p:cNvPicPr>
            <a:picLocks noGrp="1" noChangeAspect="1"/>
          </p:cNvPicPr>
          <p:nvPr>
            <p:ph idx="1"/>
          </p:nvPr>
        </p:nvPicPr>
        <p:blipFill>
          <a:blip r:embed="rId3"/>
          <a:stretch>
            <a:fillRect/>
          </a:stretch>
        </p:blipFill>
        <p:spPr>
          <a:xfrm>
            <a:off x="2604909" y="1786436"/>
            <a:ext cx="4944377" cy="4351338"/>
          </a:xfrm>
        </p:spPr>
      </p:pic>
      <p:sp>
        <p:nvSpPr>
          <p:cNvPr id="3" name="Slide Number Placeholder 2">
            <a:extLst>
              <a:ext uri="{FF2B5EF4-FFF2-40B4-BE49-F238E27FC236}">
                <a16:creationId xmlns:a16="http://schemas.microsoft.com/office/drawing/2014/main" id="{5222B297-62D9-4076-A9A1-C95A96C520C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lang="en-US" sz="1050" b="0" i="0" u="none" strike="noStrike" kern="1200" cap="none" spc="0" normalizeH="0" baseline="0" noProof="0" smtClean="0">
                <a:ln>
                  <a:noFill/>
                </a:ln>
                <a:solidFill>
                  <a:srgbClr val="FFFFFF"/>
                </a:solidFill>
                <a:effectLst/>
                <a:uLnTx/>
                <a:uFillTx/>
                <a:latin typeface="Tw Cen MT" panose="020B0602020104020603"/>
                <a:ea typeface="+mn-ea"/>
                <a:cs typeface="+mn-cs"/>
                <a:sym typeface="Franklin Gothic Book"/>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050" b="0" i="0" u="none" strike="noStrike" kern="1200" cap="none" spc="0" normalizeH="0" baseline="0" noProof="0">
              <a:ln>
                <a:noFill/>
              </a:ln>
              <a:solidFill>
                <a:srgbClr val="FFFFFF"/>
              </a:solidFill>
              <a:effectLst/>
              <a:uLnTx/>
              <a:uFillTx/>
              <a:latin typeface="Tw Cen MT" panose="020B0602020104020603"/>
              <a:ea typeface="+mn-ea"/>
              <a:cs typeface="+mn-cs"/>
              <a:sym typeface="Franklin Gothic Book"/>
            </a:endParaRPr>
          </a:p>
        </p:txBody>
      </p:sp>
      <p:sp>
        <p:nvSpPr>
          <p:cNvPr id="6" name="TextBox 5">
            <a:extLst>
              <a:ext uri="{FF2B5EF4-FFF2-40B4-BE49-F238E27FC236}">
                <a16:creationId xmlns:a16="http://schemas.microsoft.com/office/drawing/2014/main" id="{B2C4E60B-6BC2-48E9-B5AA-E46074BD0044}"/>
              </a:ext>
            </a:extLst>
          </p:cNvPr>
          <p:cNvSpPr txBox="1"/>
          <p:nvPr/>
        </p:nvSpPr>
        <p:spPr>
          <a:xfrm>
            <a:off x="1097280" y="6493036"/>
            <a:ext cx="1710981"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Tw Cen MT" panose="020B0602020104020603"/>
                <a:ea typeface="+mn-ea"/>
                <a:cs typeface="+mn-cs"/>
                <a:sym typeface="Franklin Gothic Book"/>
              </a:rPr>
              <a:t>See Reference Appendix</a:t>
            </a:r>
          </a:p>
        </p:txBody>
      </p:sp>
    </p:spTree>
    <p:extLst>
      <p:ext uri="{BB962C8B-B14F-4D97-AF65-F5344CB8AC3E}">
        <p14:creationId xmlns:p14="http://schemas.microsoft.com/office/powerpoint/2010/main" val="26467327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82666-7A18-8B40-B3BA-9B082444DD8A}"/>
              </a:ext>
            </a:extLst>
          </p:cNvPr>
          <p:cNvSpPr>
            <a:spLocks noGrp="1"/>
          </p:cNvSpPr>
          <p:nvPr>
            <p:ph type="title"/>
          </p:nvPr>
        </p:nvSpPr>
        <p:spPr>
          <a:xfrm>
            <a:off x="840318" y="611895"/>
            <a:ext cx="10784840" cy="857569"/>
          </a:xfrm>
        </p:spPr>
        <p:txBody>
          <a:bodyPr/>
          <a:lstStyle/>
          <a:p>
            <a:r>
              <a:rPr lang="en-US">
                <a:latin typeface="Arial"/>
                <a:cs typeface="Arial"/>
              </a:rPr>
              <a:t>Intensive Cardiac Rehabilitation: A Premier Lifestyle Intervention for Patients with Moderate to Severe CAD</a:t>
            </a:r>
          </a:p>
        </p:txBody>
      </p:sp>
      <p:sp>
        <p:nvSpPr>
          <p:cNvPr id="3" name="Text Placeholder 2">
            <a:extLst>
              <a:ext uri="{FF2B5EF4-FFF2-40B4-BE49-F238E27FC236}">
                <a16:creationId xmlns:a16="http://schemas.microsoft.com/office/drawing/2014/main" id="{13AB6894-8007-9A4D-B749-BFA7B559E5AA}"/>
              </a:ext>
            </a:extLst>
          </p:cNvPr>
          <p:cNvSpPr>
            <a:spLocks noGrp="1"/>
          </p:cNvSpPr>
          <p:nvPr>
            <p:ph type="body" sz="quarter" idx="10"/>
          </p:nvPr>
        </p:nvSpPr>
        <p:spPr>
          <a:xfrm>
            <a:off x="352926" y="2048756"/>
            <a:ext cx="10619874" cy="4176712"/>
          </a:xfrm>
        </p:spPr>
        <p:txBody>
          <a:bodyPr numCol="2">
            <a:normAutofit fontScale="85000" lnSpcReduction="20000"/>
          </a:bodyPr>
          <a:lstStyle/>
          <a:p>
            <a:pPr marL="0" indent="0">
              <a:buNone/>
            </a:pPr>
            <a:r>
              <a:rPr lang="en-US" sz="2700"/>
              <a:t>	Improved coronary 	angiographic results</a:t>
            </a:r>
          </a:p>
          <a:p>
            <a:pPr marL="0" indent="0">
              <a:buNone/>
            </a:pPr>
            <a:endParaRPr lang="en-US" sz="2700"/>
          </a:p>
          <a:p>
            <a:pPr marL="0" indent="0">
              <a:buNone/>
            </a:pPr>
            <a:r>
              <a:rPr lang="en-US" sz="2700"/>
              <a:t>	Improved laboratory and 	biometrics measures</a:t>
            </a:r>
          </a:p>
          <a:p>
            <a:pPr marL="0" indent="0">
              <a:buNone/>
            </a:pPr>
            <a:endParaRPr lang="en-US" sz="2700"/>
          </a:p>
          <a:p>
            <a:pPr marL="0" indent="0">
              <a:buNone/>
            </a:pPr>
            <a:r>
              <a:rPr lang="en-US" sz="2700"/>
              <a:t>	Improved quality of life and 	measures of emotional well 	being</a:t>
            </a:r>
          </a:p>
          <a:p>
            <a:pPr marL="0" indent="0">
              <a:buNone/>
            </a:pPr>
            <a:r>
              <a:rPr lang="en-US" sz="2700"/>
              <a:t>	</a:t>
            </a:r>
          </a:p>
          <a:p>
            <a:pPr marL="0" indent="0">
              <a:buNone/>
            </a:pPr>
            <a:r>
              <a:rPr lang="en-US" sz="2700"/>
              <a:t>	Improved myocardial perfusion</a:t>
            </a:r>
          </a:p>
          <a:p>
            <a:pPr marL="0" indent="0">
              <a:buNone/>
            </a:pPr>
            <a:r>
              <a:rPr lang="en-US" sz="2700"/>
              <a:t>	</a:t>
            </a:r>
          </a:p>
          <a:p>
            <a:pPr marL="0" indent="0">
              <a:buNone/>
            </a:pPr>
            <a:r>
              <a:rPr lang="en-US" sz="2700"/>
              <a:t>	Decreased angina	</a:t>
            </a:r>
          </a:p>
          <a:p>
            <a:pPr marL="0" indent="0">
              <a:buNone/>
            </a:pPr>
            <a:endParaRPr lang="en-US" sz="2700"/>
          </a:p>
          <a:p>
            <a:pPr marL="0" indent="0">
              <a:buNone/>
            </a:pPr>
            <a:r>
              <a:rPr lang="en-US" sz="2700"/>
              <a:t>	Fewer cardiac events	</a:t>
            </a:r>
          </a:p>
          <a:p>
            <a:pPr marL="0" indent="0">
              <a:buNone/>
            </a:pPr>
            <a:endParaRPr lang="en-US" sz="2700"/>
          </a:p>
          <a:p>
            <a:pPr marL="0" indent="0">
              <a:buNone/>
            </a:pPr>
            <a:r>
              <a:rPr lang="en-US" sz="2700"/>
              <a:t>	Reduction in the need for 	surgery</a:t>
            </a:r>
          </a:p>
          <a:p>
            <a:pPr marL="0" indent="0">
              <a:buNone/>
            </a:pPr>
            <a:endParaRPr lang="en-US" sz="2700"/>
          </a:p>
          <a:p>
            <a:pPr marL="0" indent="0">
              <a:buNone/>
            </a:pPr>
            <a:endParaRPr lang="en-US" sz="2700"/>
          </a:p>
        </p:txBody>
      </p:sp>
      <p:sp>
        <p:nvSpPr>
          <p:cNvPr id="8" name="Arrow: Down 7">
            <a:extLst>
              <a:ext uri="{FF2B5EF4-FFF2-40B4-BE49-F238E27FC236}">
                <a16:creationId xmlns:a16="http://schemas.microsoft.com/office/drawing/2014/main" id="{B542EEAC-5465-4483-9D6B-64D0726E5375}"/>
              </a:ext>
            </a:extLst>
          </p:cNvPr>
          <p:cNvSpPr/>
          <p:nvPr/>
        </p:nvSpPr>
        <p:spPr>
          <a:xfrm>
            <a:off x="5762681" y="2260238"/>
            <a:ext cx="666637" cy="8575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sym typeface="Franklin Gothic Book"/>
            </a:endParaRPr>
          </a:p>
        </p:txBody>
      </p:sp>
      <p:sp>
        <p:nvSpPr>
          <p:cNvPr id="13" name="Arrow: Down 12">
            <a:extLst>
              <a:ext uri="{FF2B5EF4-FFF2-40B4-BE49-F238E27FC236}">
                <a16:creationId xmlns:a16="http://schemas.microsoft.com/office/drawing/2014/main" id="{A4CF0E90-D3BC-41F8-BB31-2DDDEBB3E8F3}"/>
              </a:ext>
            </a:extLst>
          </p:cNvPr>
          <p:cNvSpPr/>
          <p:nvPr/>
        </p:nvSpPr>
        <p:spPr>
          <a:xfrm rot="10800000">
            <a:off x="506999" y="1930209"/>
            <a:ext cx="666637" cy="857569"/>
          </a:xfrm>
          <a:prstGeom prst="down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sym typeface="Franklin Gothic Book"/>
            </a:endParaRPr>
          </a:p>
        </p:txBody>
      </p:sp>
      <p:sp>
        <p:nvSpPr>
          <p:cNvPr id="15" name="Arrow: Down 14">
            <a:extLst>
              <a:ext uri="{FF2B5EF4-FFF2-40B4-BE49-F238E27FC236}">
                <a16:creationId xmlns:a16="http://schemas.microsoft.com/office/drawing/2014/main" id="{F30D37E5-CF0C-47F4-9124-42EA2A03782C}"/>
              </a:ext>
            </a:extLst>
          </p:cNvPr>
          <p:cNvSpPr/>
          <p:nvPr/>
        </p:nvSpPr>
        <p:spPr>
          <a:xfrm rot="10800000">
            <a:off x="506998" y="3000215"/>
            <a:ext cx="666637" cy="857569"/>
          </a:xfrm>
          <a:prstGeom prst="down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sym typeface="Franklin Gothic Book"/>
            </a:endParaRPr>
          </a:p>
        </p:txBody>
      </p:sp>
      <p:sp>
        <p:nvSpPr>
          <p:cNvPr id="16" name="Arrow: Down 15">
            <a:extLst>
              <a:ext uri="{FF2B5EF4-FFF2-40B4-BE49-F238E27FC236}">
                <a16:creationId xmlns:a16="http://schemas.microsoft.com/office/drawing/2014/main" id="{8CFA2118-8223-44CC-B984-2163B095DFFE}"/>
              </a:ext>
            </a:extLst>
          </p:cNvPr>
          <p:cNvSpPr/>
          <p:nvPr/>
        </p:nvSpPr>
        <p:spPr>
          <a:xfrm rot="10800000">
            <a:off x="506999" y="4137112"/>
            <a:ext cx="666637" cy="857569"/>
          </a:xfrm>
          <a:prstGeom prst="down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sym typeface="Franklin Gothic Book"/>
            </a:endParaRPr>
          </a:p>
        </p:txBody>
      </p:sp>
      <p:sp>
        <p:nvSpPr>
          <p:cNvPr id="17" name="Arrow: Down 16">
            <a:extLst>
              <a:ext uri="{FF2B5EF4-FFF2-40B4-BE49-F238E27FC236}">
                <a16:creationId xmlns:a16="http://schemas.microsoft.com/office/drawing/2014/main" id="{817AEAB9-D6B0-41B1-87DE-8FE6464283B1}"/>
              </a:ext>
            </a:extLst>
          </p:cNvPr>
          <p:cNvSpPr/>
          <p:nvPr/>
        </p:nvSpPr>
        <p:spPr>
          <a:xfrm rot="10800000">
            <a:off x="506997" y="5214435"/>
            <a:ext cx="666637" cy="857569"/>
          </a:xfrm>
          <a:prstGeom prst="down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sym typeface="Franklin Gothic Book"/>
            </a:endParaRPr>
          </a:p>
        </p:txBody>
      </p:sp>
      <p:sp>
        <p:nvSpPr>
          <p:cNvPr id="18" name="Arrow: Down 17">
            <a:extLst>
              <a:ext uri="{FF2B5EF4-FFF2-40B4-BE49-F238E27FC236}">
                <a16:creationId xmlns:a16="http://schemas.microsoft.com/office/drawing/2014/main" id="{BCA55B2D-50E1-48BD-9CF3-AF53C1AAB274}"/>
              </a:ext>
            </a:extLst>
          </p:cNvPr>
          <p:cNvSpPr/>
          <p:nvPr/>
        </p:nvSpPr>
        <p:spPr>
          <a:xfrm>
            <a:off x="5762681" y="3268315"/>
            <a:ext cx="666637" cy="8575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sym typeface="Franklin Gothic Book"/>
            </a:endParaRPr>
          </a:p>
        </p:txBody>
      </p:sp>
      <p:sp>
        <p:nvSpPr>
          <p:cNvPr id="19" name="Arrow: Down 18">
            <a:extLst>
              <a:ext uri="{FF2B5EF4-FFF2-40B4-BE49-F238E27FC236}">
                <a16:creationId xmlns:a16="http://schemas.microsoft.com/office/drawing/2014/main" id="{44884F74-0DA2-4880-BD25-02FE7504CA6F}"/>
              </a:ext>
            </a:extLst>
          </p:cNvPr>
          <p:cNvSpPr/>
          <p:nvPr/>
        </p:nvSpPr>
        <p:spPr>
          <a:xfrm>
            <a:off x="5762681" y="4244431"/>
            <a:ext cx="666637" cy="8575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sym typeface="Franklin Gothic Book"/>
            </a:endParaRPr>
          </a:p>
        </p:txBody>
      </p:sp>
      <p:sp>
        <p:nvSpPr>
          <p:cNvPr id="4" name="Rectangle 3">
            <a:extLst>
              <a:ext uri="{FF2B5EF4-FFF2-40B4-BE49-F238E27FC236}">
                <a16:creationId xmlns:a16="http://schemas.microsoft.com/office/drawing/2014/main" id="{5ACC5AE0-BE49-425E-A0A7-6E1043E9E0DC}"/>
              </a:ext>
            </a:extLst>
          </p:cNvPr>
          <p:cNvSpPr/>
          <p:nvPr/>
        </p:nvSpPr>
        <p:spPr>
          <a:xfrm>
            <a:off x="72328" y="6437905"/>
            <a:ext cx="184731"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sym typeface="Franklin Gothic Book"/>
            </a:endParaRPr>
          </a:p>
        </p:txBody>
      </p:sp>
    </p:spTree>
    <p:extLst>
      <p:ext uri="{BB962C8B-B14F-4D97-AF65-F5344CB8AC3E}">
        <p14:creationId xmlns:p14="http://schemas.microsoft.com/office/powerpoint/2010/main" val="3232939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3A7C9-37ED-144E-9C9E-42FBDC159AC8}"/>
              </a:ext>
            </a:extLst>
          </p:cNvPr>
          <p:cNvSpPr>
            <a:spLocks noGrp="1"/>
          </p:cNvSpPr>
          <p:nvPr>
            <p:ph type="title"/>
          </p:nvPr>
        </p:nvSpPr>
        <p:spPr/>
        <p:txBody>
          <a:bodyPr/>
          <a:lstStyle/>
          <a:p>
            <a:r>
              <a:rPr lang="en-US" sz="3600" dirty="0">
                <a:latin typeface="Arial"/>
                <a:cs typeface="Arial"/>
              </a:rPr>
              <a:t>Complete Health Improvement Program: First Certified ACLM Program </a:t>
            </a:r>
            <a:endParaRPr lang="en-US" sz="3600" dirty="0"/>
          </a:p>
        </p:txBody>
      </p:sp>
      <p:sp>
        <p:nvSpPr>
          <p:cNvPr id="3" name="Content Placeholder 2">
            <a:extLst>
              <a:ext uri="{FF2B5EF4-FFF2-40B4-BE49-F238E27FC236}">
                <a16:creationId xmlns:a16="http://schemas.microsoft.com/office/drawing/2014/main" id="{12E6CA50-5B31-9841-B12B-C36A7BF10F5B}"/>
              </a:ext>
            </a:extLst>
          </p:cNvPr>
          <p:cNvSpPr>
            <a:spLocks noGrp="1"/>
          </p:cNvSpPr>
          <p:nvPr>
            <p:ph idx="1"/>
          </p:nvPr>
        </p:nvSpPr>
        <p:spPr/>
        <p:txBody>
          <a:bodyPr/>
          <a:lstStyle/>
          <a:p>
            <a:endParaRPr lang="en-US"/>
          </a:p>
        </p:txBody>
      </p:sp>
      <p:pic>
        <p:nvPicPr>
          <p:cNvPr id="5" name="Picture 4" descr="Graphical user interface, text, application&#10;&#10;Description automatically generated">
            <a:extLst>
              <a:ext uri="{FF2B5EF4-FFF2-40B4-BE49-F238E27FC236}">
                <a16:creationId xmlns:a16="http://schemas.microsoft.com/office/drawing/2014/main" id="{A8DEC335-E614-3846-B5B6-EDEE7A958115}"/>
              </a:ext>
            </a:extLst>
          </p:cNvPr>
          <p:cNvPicPr>
            <a:picLocks noChangeAspect="1"/>
          </p:cNvPicPr>
          <p:nvPr/>
        </p:nvPicPr>
        <p:blipFill>
          <a:blip r:embed="rId3"/>
          <a:stretch>
            <a:fillRect/>
          </a:stretch>
        </p:blipFill>
        <p:spPr>
          <a:xfrm>
            <a:off x="2613172" y="1843063"/>
            <a:ext cx="6341820" cy="4427480"/>
          </a:xfrm>
          <a:prstGeom prst="rect">
            <a:avLst/>
          </a:prstGeom>
        </p:spPr>
      </p:pic>
      <p:sp>
        <p:nvSpPr>
          <p:cNvPr id="4" name="Slide Number Placeholder 3">
            <a:extLst>
              <a:ext uri="{FF2B5EF4-FFF2-40B4-BE49-F238E27FC236}">
                <a16:creationId xmlns:a16="http://schemas.microsoft.com/office/drawing/2014/main" id="{58085EE6-4257-4472-BBA1-2ABC77CD233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lang="en-US" sz="1050" b="0" i="0" u="none" strike="noStrike" kern="1200" cap="none" spc="0" normalizeH="0" baseline="0" noProof="0" smtClean="0">
                <a:ln>
                  <a:noFill/>
                </a:ln>
                <a:solidFill>
                  <a:srgbClr val="FFFFFF"/>
                </a:solidFill>
                <a:effectLst/>
                <a:uLnTx/>
                <a:uFillTx/>
                <a:latin typeface="Tw Cen MT" panose="020B0602020104020603"/>
                <a:ea typeface="+mn-ea"/>
                <a:cs typeface="+mn-cs"/>
                <a:sym typeface="Franklin Gothic Book"/>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050" b="0" i="0" u="none" strike="noStrike" kern="1200" cap="none" spc="0" normalizeH="0" baseline="0" noProof="0">
              <a:ln>
                <a:noFill/>
              </a:ln>
              <a:solidFill>
                <a:srgbClr val="FFFFFF"/>
              </a:solidFill>
              <a:effectLst/>
              <a:uLnTx/>
              <a:uFillTx/>
              <a:latin typeface="Tw Cen MT" panose="020B0602020104020603"/>
              <a:ea typeface="+mn-ea"/>
              <a:cs typeface="+mn-cs"/>
              <a:sym typeface="Franklin Gothic Book"/>
            </a:endParaRPr>
          </a:p>
        </p:txBody>
      </p:sp>
      <p:sp>
        <p:nvSpPr>
          <p:cNvPr id="6" name="TextBox 5">
            <a:extLst>
              <a:ext uri="{FF2B5EF4-FFF2-40B4-BE49-F238E27FC236}">
                <a16:creationId xmlns:a16="http://schemas.microsoft.com/office/drawing/2014/main" id="{AA211E85-0EE2-4301-8F58-756657BC9D5A}"/>
              </a:ext>
            </a:extLst>
          </p:cNvPr>
          <p:cNvSpPr txBox="1"/>
          <p:nvPr/>
        </p:nvSpPr>
        <p:spPr>
          <a:xfrm>
            <a:off x="1097280" y="6493036"/>
            <a:ext cx="1710981"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Tw Cen MT" panose="020B0602020104020603"/>
                <a:ea typeface="+mn-ea"/>
                <a:cs typeface="+mn-cs"/>
                <a:sym typeface="Franklin Gothic Book"/>
              </a:rPr>
              <a:t>See Reference Appendix</a:t>
            </a:r>
          </a:p>
        </p:txBody>
      </p:sp>
    </p:spTree>
    <p:extLst>
      <p:ext uri="{BB962C8B-B14F-4D97-AF65-F5344CB8AC3E}">
        <p14:creationId xmlns:p14="http://schemas.microsoft.com/office/powerpoint/2010/main" val="7396102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BA7A3-958D-404F-9322-FDB4BF44533C}"/>
              </a:ext>
            </a:extLst>
          </p:cNvPr>
          <p:cNvSpPr>
            <a:spLocks noGrp="1"/>
          </p:cNvSpPr>
          <p:nvPr>
            <p:ph type="title"/>
          </p:nvPr>
        </p:nvSpPr>
        <p:spPr/>
        <p:txBody>
          <a:bodyPr/>
          <a:lstStyle/>
          <a:p>
            <a:r>
              <a:rPr lang="en-US" dirty="0"/>
              <a:t>CHIP intervention in the highest risk patients has impressive 30-day results</a:t>
            </a:r>
          </a:p>
        </p:txBody>
      </p:sp>
      <p:sp>
        <p:nvSpPr>
          <p:cNvPr id="3" name="Text Placeholder 2">
            <a:extLst>
              <a:ext uri="{FF2B5EF4-FFF2-40B4-BE49-F238E27FC236}">
                <a16:creationId xmlns:a16="http://schemas.microsoft.com/office/drawing/2014/main" id="{00F9AB9D-1A07-2541-8DC9-D08943FFA591}"/>
              </a:ext>
            </a:extLst>
          </p:cNvPr>
          <p:cNvSpPr>
            <a:spLocks noGrp="1"/>
          </p:cNvSpPr>
          <p:nvPr>
            <p:ph idx="1"/>
          </p:nvPr>
        </p:nvSpPr>
        <p:spPr/>
        <p:txBody>
          <a:bodyPr/>
          <a:lstStyle/>
          <a:p>
            <a:pPr marL="236538" indent="-236538"/>
            <a:r>
              <a:rPr lang="en-US" dirty="0"/>
              <a:t>44.1 % decline in triglycerides (initial &gt; 500mg/dl)</a:t>
            </a:r>
          </a:p>
          <a:p>
            <a:pPr marL="236538" indent="-236538"/>
            <a:r>
              <a:rPr lang="en-US" dirty="0"/>
              <a:t>19.9% decline in fasting plasma glucose (initial &gt; 125mg/dl)</a:t>
            </a:r>
          </a:p>
          <a:p>
            <a:pPr marL="236538" indent="-236538"/>
            <a:r>
              <a:rPr lang="en-US" dirty="0"/>
              <a:t>19.8% decline in total cholesterol (initial &gt;280mg/dl)</a:t>
            </a:r>
          </a:p>
          <a:p>
            <a:pPr marL="236538" indent="-236538"/>
            <a:r>
              <a:rPr lang="en-US" dirty="0"/>
              <a:t>16.1% decline in LDL cholesterol (initial &gt; 190mg/dl)</a:t>
            </a:r>
          </a:p>
          <a:p>
            <a:pPr marL="236538" indent="-236538"/>
            <a:r>
              <a:rPr lang="en-US" dirty="0"/>
              <a:t>10.4% decline in participants with metabolic syndrome</a:t>
            </a:r>
          </a:p>
          <a:p>
            <a:pPr marL="236538" indent="-236538"/>
            <a:r>
              <a:rPr lang="en-US" dirty="0"/>
              <a:t>3.2 % decline in body mass index</a:t>
            </a:r>
          </a:p>
        </p:txBody>
      </p:sp>
      <p:sp>
        <p:nvSpPr>
          <p:cNvPr id="4" name="Slide Number Placeholder 3">
            <a:extLst>
              <a:ext uri="{FF2B5EF4-FFF2-40B4-BE49-F238E27FC236}">
                <a16:creationId xmlns:a16="http://schemas.microsoft.com/office/drawing/2014/main" id="{4886F641-7886-449D-8CC7-181D4BA11E7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lang="en-US" sz="1050" b="0" i="0" u="none" strike="noStrike" kern="1200" cap="none" spc="0" normalizeH="0" baseline="0" noProof="0" smtClean="0">
                <a:ln>
                  <a:noFill/>
                </a:ln>
                <a:solidFill>
                  <a:srgbClr val="FFFFFF"/>
                </a:solidFill>
                <a:effectLst/>
                <a:uLnTx/>
                <a:uFillTx/>
                <a:latin typeface="Tw Cen MT" panose="020B0602020104020603"/>
                <a:ea typeface="+mn-ea"/>
                <a:cs typeface="+mn-cs"/>
                <a:sym typeface="Franklin Gothic Book"/>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050" b="0" i="0" u="none" strike="noStrike" kern="1200" cap="none" spc="0" normalizeH="0" baseline="0" noProof="0">
              <a:ln>
                <a:noFill/>
              </a:ln>
              <a:solidFill>
                <a:srgbClr val="FFFFFF"/>
              </a:solidFill>
              <a:effectLst/>
              <a:uLnTx/>
              <a:uFillTx/>
              <a:latin typeface="Tw Cen MT" panose="020B0602020104020603"/>
              <a:ea typeface="+mn-ea"/>
              <a:cs typeface="+mn-cs"/>
              <a:sym typeface="Franklin Gothic Book"/>
            </a:endParaRPr>
          </a:p>
        </p:txBody>
      </p:sp>
    </p:spTree>
    <p:extLst>
      <p:ext uri="{BB962C8B-B14F-4D97-AF65-F5344CB8AC3E}">
        <p14:creationId xmlns:p14="http://schemas.microsoft.com/office/powerpoint/2010/main" val="8035515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38D8E-9B81-46D7-9A2F-186D1DA6E0ED}"/>
              </a:ext>
            </a:extLst>
          </p:cNvPr>
          <p:cNvSpPr>
            <a:spLocks noGrp="1"/>
          </p:cNvSpPr>
          <p:nvPr>
            <p:ph type="title"/>
          </p:nvPr>
        </p:nvSpPr>
        <p:spPr/>
        <p:txBody>
          <a:bodyPr/>
          <a:lstStyle/>
          <a:p>
            <a:r>
              <a:rPr lang="en-US"/>
              <a:t>WHAT IS LIFESTYLE MEDICINE</a:t>
            </a:r>
          </a:p>
        </p:txBody>
      </p:sp>
      <p:sp>
        <p:nvSpPr>
          <p:cNvPr id="4" name="Text Placeholder 3">
            <a:extLst>
              <a:ext uri="{FF2B5EF4-FFF2-40B4-BE49-F238E27FC236}">
                <a16:creationId xmlns:a16="http://schemas.microsoft.com/office/drawing/2014/main" id="{8BA91E69-49CB-48D0-99D5-417844DB5B30}"/>
              </a:ext>
            </a:extLst>
          </p:cNvPr>
          <p:cNvSpPr>
            <a:spLocks noGrp="1"/>
          </p:cNvSpPr>
          <p:nvPr>
            <p:ph type="body" sz="half" idx="2"/>
          </p:nvPr>
        </p:nvSpPr>
        <p:spPr/>
        <p:txBody>
          <a:bodyPr/>
          <a:lstStyle/>
          <a:p>
            <a:r>
              <a:rPr lang="en-US"/>
              <a:t>Evidence-based therapeutic interventions</a:t>
            </a:r>
          </a:p>
        </p:txBody>
      </p:sp>
      <p:pic>
        <p:nvPicPr>
          <p:cNvPr id="3" name="Picture 4" descr="A group of people posing for the camera&#10;&#10;Description automatically generated">
            <a:extLst>
              <a:ext uri="{FF2B5EF4-FFF2-40B4-BE49-F238E27FC236}">
                <a16:creationId xmlns:a16="http://schemas.microsoft.com/office/drawing/2014/main" id="{1B668C70-C04E-4440-A07B-80581A5C2BF8}"/>
              </a:ext>
            </a:extLst>
          </p:cNvPr>
          <p:cNvPicPr>
            <a:picLocks noChangeAspect="1"/>
          </p:cNvPicPr>
          <p:nvPr/>
        </p:nvPicPr>
        <p:blipFill rotWithShape="1">
          <a:blip r:embed="rId3"/>
          <a:srcRect b="10389"/>
          <a:stretch/>
        </p:blipFill>
        <p:spPr>
          <a:xfrm>
            <a:off x="0" y="0"/>
            <a:ext cx="12192000" cy="4916384"/>
          </a:xfrm>
          <a:prstGeom prst="rect">
            <a:avLst/>
          </a:prstGeom>
        </p:spPr>
      </p:pic>
      <p:pic>
        <p:nvPicPr>
          <p:cNvPr id="9" name="Picture 8">
            <a:extLst>
              <a:ext uri="{FF2B5EF4-FFF2-40B4-BE49-F238E27FC236}">
                <a16:creationId xmlns:a16="http://schemas.microsoft.com/office/drawing/2014/main" id="{FEB73E46-AA4D-4999-994C-D70724C593C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5625" b="23888"/>
          <a:stretch/>
        </p:blipFill>
        <p:spPr>
          <a:xfrm>
            <a:off x="0" y="0"/>
            <a:ext cx="12192000" cy="4916384"/>
          </a:xfrm>
          <a:prstGeom prst="rect">
            <a:avLst/>
          </a:prstGeom>
        </p:spPr>
      </p:pic>
      <p:sp>
        <p:nvSpPr>
          <p:cNvPr id="5" name="Slide Number Placeholder 4">
            <a:extLst>
              <a:ext uri="{FF2B5EF4-FFF2-40B4-BE49-F238E27FC236}">
                <a16:creationId xmlns:a16="http://schemas.microsoft.com/office/drawing/2014/main" id="{131DC7A0-5ECE-4D2D-8587-C1A1B245712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lang="en-US" sz="1050" b="0" i="0" u="none" strike="noStrike" kern="1200" cap="none" spc="0" normalizeH="0" baseline="0" noProof="0" smtClean="0">
                <a:ln>
                  <a:noFill/>
                </a:ln>
                <a:solidFill>
                  <a:srgbClr val="FFFFFF"/>
                </a:solidFill>
                <a:effectLst/>
                <a:uLnTx/>
                <a:uFillTx/>
                <a:latin typeface="Tw Cen MT" panose="020B0602020104020603"/>
                <a:ea typeface="+mn-ea"/>
                <a:cs typeface="+mn-cs"/>
                <a:sym typeface="Franklin Gothic Book"/>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050" b="0" i="0" u="none" strike="noStrike" kern="1200" cap="none" spc="0" normalizeH="0" baseline="0" noProof="0">
              <a:ln>
                <a:noFill/>
              </a:ln>
              <a:solidFill>
                <a:srgbClr val="FFFFFF"/>
              </a:solidFill>
              <a:effectLst/>
              <a:uLnTx/>
              <a:uFillTx/>
              <a:latin typeface="Tw Cen MT" panose="020B0602020104020603"/>
              <a:ea typeface="+mn-ea"/>
              <a:cs typeface="+mn-cs"/>
              <a:sym typeface="Franklin Gothic Book"/>
            </a:endParaRPr>
          </a:p>
        </p:txBody>
      </p:sp>
    </p:spTree>
    <p:extLst>
      <p:ext uri="{BB962C8B-B14F-4D97-AF65-F5344CB8AC3E}">
        <p14:creationId xmlns:p14="http://schemas.microsoft.com/office/powerpoint/2010/main" val="32331630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EB776-7204-43DB-AA95-DE246579B271}"/>
              </a:ext>
            </a:extLst>
          </p:cNvPr>
          <p:cNvSpPr>
            <a:spLocks noGrp="1"/>
          </p:cNvSpPr>
          <p:nvPr>
            <p:ph type="title"/>
          </p:nvPr>
        </p:nvSpPr>
        <p:spPr/>
        <p:txBody>
          <a:bodyPr/>
          <a:lstStyle/>
          <a:p>
            <a:r>
              <a:rPr lang="en-US"/>
              <a:t>Lifestyle Medicine in Practice</a:t>
            </a:r>
          </a:p>
        </p:txBody>
      </p:sp>
      <p:sp>
        <p:nvSpPr>
          <p:cNvPr id="4" name="Text Placeholder 3">
            <a:extLst>
              <a:ext uri="{FF2B5EF4-FFF2-40B4-BE49-F238E27FC236}">
                <a16:creationId xmlns:a16="http://schemas.microsoft.com/office/drawing/2014/main" id="{153F9674-7B1A-47F7-A9FF-73A9BC59D18E}"/>
              </a:ext>
            </a:extLst>
          </p:cNvPr>
          <p:cNvSpPr>
            <a:spLocks noGrp="1"/>
          </p:cNvSpPr>
          <p:nvPr>
            <p:ph type="body" sz="half" idx="2"/>
          </p:nvPr>
        </p:nvSpPr>
        <p:spPr/>
        <p:txBody>
          <a:bodyPr/>
          <a:lstStyle/>
          <a:p>
            <a:r>
              <a:rPr lang="en-US"/>
              <a:t>The Power to Treat Chronic Disease</a:t>
            </a:r>
          </a:p>
        </p:txBody>
      </p:sp>
      <p:pic>
        <p:nvPicPr>
          <p:cNvPr id="7" name="Picture Placeholder 6">
            <a:extLst>
              <a:ext uri="{FF2B5EF4-FFF2-40B4-BE49-F238E27FC236}">
                <a16:creationId xmlns:a16="http://schemas.microsoft.com/office/drawing/2014/main" id="{A38EC5E0-7F3D-415C-AACC-62CDC05FC819}"/>
              </a:ext>
            </a:extLst>
          </p:cNvPr>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t="5208" b="5208"/>
          <a:stretch>
            <a:fillRect/>
          </a:stretch>
        </p:blipFill>
        <p:spPr/>
      </p:pic>
      <p:sp>
        <p:nvSpPr>
          <p:cNvPr id="3" name="Slide Number Placeholder 2">
            <a:extLst>
              <a:ext uri="{FF2B5EF4-FFF2-40B4-BE49-F238E27FC236}">
                <a16:creationId xmlns:a16="http://schemas.microsoft.com/office/drawing/2014/main" id="{90379E61-B596-4DD9-BBB0-11F960132E7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lang="en-US" sz="1050" b="0" i="0" u="none" strike="noStrike" kern="1200" cap="none" spc="0" normalizeH="0" baseline="0" noProof="0" smtClean="0">
                <a:ln>
                  <a:noFill/>
                </a:ln>
                <a:solidFill>
                  <a:srgbClr val="FFFFFF"/>
                </a:solidFill>
                <a:effectLst/>
                <a:uLnTx/>
                <a:uFillTx/>
                <a:latin typeface="Tw Cen MT" panose="020B0602020104020603"/>
                <a:ea typeface="+mn-ea"/>
                <a:cs typeface="+mn-cs"/>
                <a:sym typeface="Franklin Gothic Book"/>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050" b="0" i="0" u="none" strike="noStrike" kern="1200" cap="none" spc="0" normalizeH="0" baseline="0" noProof="0">
              <a:ln>
                <a:noFill/>
              </a:ln>
              <a:solidFill>
                <a:srgbClr val="FFFFFF"/>
              </a:solidFill>
              <a:effectLst/>
              <a:uLnTx/>
              <a:uFillTx/>
              <a:latin typeface="Tw Cen MT" panose="020B0602020104020603"/>
              <a:ea typeface="+mn-ea"/>
              <a:cs typeface="+mn-cs"/>
              <a:sym typeface="Franklin Gothic Book"/>
            </a:endParaRPr>
          </a:p>
        </p:txBody>
      </p:sp>
    </p:spTree>
    <p:extLst>
      <p:ext uri="{BB962C8B-B14F-4D97-AF65-F5344CB8AC3E}">
        <p14:creationId xmlns:p14="http://schemas.microsoft.com/office/powerpoint/2010/main" val="36179221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80595" y="758091"/>
            <a:ext cx="8872702" cy="857569"/>
          </a:xfrm>
        </p:spPr>
        <p:txBody>
          <a:bodyPr>
            <a:noAutofit/>
          </a:bodyPr>
          <a:lstStyle/>
          <a:p>
            <a:r>
              <a:rPr lang="en-US" sz="4000" dirty="0">
                <a:latin typeface="Arial"/>
                <a:cs typeface="Arial"/>
              </a:rPr>
              <a:t>Lifestyle Medicine Approach in Clinical Settings </a:t>
            </a:r>
            <a:endParaRPr lang="en-US" sz="4000" dirty="0"/>
          </a:p>
        </p:txBody>
      </p:sp>
      <p:sp>
        <p:nvSpPr>
          <p:cNvPr id="6" name="Content Placeholder 5"/>
          <p:cNvSpPr>
            <a:spLocks noGrp="1"/>
          </p:cNvSpPr>
          <p:nvPr>
            <p:ph idx="1"/>
          </p:nvPr>
        </p:nvSpPr>
        <p:spPr>
          <a:xfrm>
            <a:off x="1080595" y="2015052"/>
            <a:ext cx="9492812" cy="4525686"/>
          </a:xfrm>
        </p:spPr>
        <p:txBody>
          <a:bodyPr vert="horz" lIns="0" tIns="45720" rIns="0" bIns="45720" rtlCol="0" anchor="t">
            <a:normAutofit/>
          </a:bodyPr>
          <a:lstStyle/>
          <a:p>
            <a:pPr marL="518795" lvl="0" indent="-342900">
              <a:lnSpc>
                <a:spcPct val="100000"/>
              </a:lnSpc>
            </a:pPr>
            <a:r>
              <a:rPr lang="en-US" sz="2400" dirty="0">
                <a:latin typeface="Arial"/>
                <a:cs typeface="Arial"/>
              </a:rPr>
              <a:t>Starts with comprehensive lifestyle behavior assessment</a:t>
            </a:r>
            <a:endParaRPr lang="en-US" sz="2400" dirty="0"/>
          </a:p>
          <a:p>
            <a:pPr marL="518795" indent="-342900">
              <a:lnSpc>
                <a:spcPct val="100000"/>
              </a:lnSpc>
            </a:pPr>
            <a:r>
              <a:rPr lang="en-US" sz="2400" dirty="0">
                <a:latin typeface="Arial"/>
                <a:cs typeface="Arial"/>
              </a:rPr>
              <a:t>LM team of specialists including a coach, nutritionist, and an exercise specialist</a:t>
            </a:r>
            <a:endParaRPr lang="en-US" sz="2400" dirty="0"/>
          </a:p>
          <a:p>
            <a:pPr marL="518795" indent="-342900">
              <a:lnSpc>
                <a:spcPct val="100000"/>
              </a:lnSpc>
            </a:pPr>
            <a:r>
              <a:rPr lang="en-US" sz="2400" dirty="0">
                <a:latin typeface="Arial"/>
                <a:cs typeface="Arial"/>
              </a:rPr>
              <a:t>Novel methods such as shared medical appointments, culinary medicine, and digital health tools.</a:t>
            </a:r>
          </a:p>
          <a:p>
            <a:pPr marL="518795" indent="-342900">
              <a:lnSpc>
                <a:spcPct val="100000"/>
              </a:lnSpc>
            </a:pPr>
            <a:r>
              <a:rPr lang="en-US" sz="2400" dirty="0">
                <a:latin typeface="Arial"/>
                <a:cs typeface="Arial"/>
              </a:rPr>
              <a:t>Facilitation through coaching and behavioral psychology as a core</a:t>
            </a:r>
          </a:p>
          <a:p>
            <a:pPr marL="200660" lvl="1" indent="0">
              <a:buNone/>
            </a:pPr>
            <a:endParaRPr lang="en-US" dirty="0"/>
          </a:p>
          <a:p>
            <a:pPr marL="175895" indent="-175895"/>
            <a:endParaRPr lang="en-US" dirty="0"/>
          </a:p>
        </p:txBody>
      </p:sp>
      <p:sp>
        <p:nvSpPr>
          <p:cNvPr id="2" name="Slide Number Placeholder 1">
            <a:extLst>
              <a:ext uri="{FF2B5EF4-FFF2-40B4-BE49-F238E27FC236}">
                <a16:creationId xmlns:a16="http://schemas.microsoft.com/office/drawing/2014/main" id="{0A1F573B-7E8C-4503-BE58-085000613B0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lang="en-US" sz="1050" b="0" i="0" u="none" strike="noStrike" kern="1200" cap="none" spc="0" normalizeH="0" baseline="0" noProof="0" smtClean="0">
                <a:ln>
                  <a:noFill/>
                </a:ln>
                <a:solidFill>
                  <a:srgbClr val="FFFFFF"/>
                </a:solidFill>
                <a:effectLst/>
                <a:uLnTx/>
                <a:uFillTx/>
                <a:latin typeface="Tw Cen MT" panose="020B0602020104020603"/>
                <a:ea typeface="+mn-ea"/>
                <a:cs typeface="+mn-cs"/>
                <a:sym typeface="Franklin Gothic Book"/>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050" b="0" i="0" u="none" strike="noStrike" kern="1200" cap="none" spc="0" normalizeH="0" baseline="0" noProof="0">
              <a:ln>
                <a:noFill/>
              </a:ln>
              <a:solidFill>
                <a:srgbClr val="FFFFFF"/>
              </a:solidFill>
              <a:effectLst/>
              <a:uLnTx/>
              <a:uFillTx/>
              <a:latin typeface="Tw Cen MT" panose="020B0602020104020603"/>
              <a:ea typeface="+mn-ea"/>
              <a:cs typeface="+mn-cs"/>
              <a:sym typeface="Franklin Gothic Book"/>
            </a:endParaRPr>
          </a:p>
        </p:txBody>
      </p:sp>
    </p:spTree>
    <p:extLst>
      <p:ext uri="{BB962C8B-B14F-4D97-AF65-F5344CB8AC3E}">
        <p14:creationId xmlns:p14="http://schemas.microsoft.com/office/powerpoint/2010/main" val="2172911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2BA9698-6699-C842-9824-9F20F7943F8E}"/>
              </a:ext>
            </a:extLst>
          </p:cNvPr>
          <p:cNvSpPr txBox="1">
            <a:spLocks/>
          </p:cNvSpPr>
          <p:nvPr/>
        </p:nvSpPr>
        <p:spPr>
          <a:xfrm>
            <a:off x="1168454" y="946919"/>
            <a:ext cx="4819263" cy="3386295"/>
          </a:xfrm>
          <a:prstGeom prst="rect">
            <a:avLst/>
          </a:prstGeom>
        </p:spPr>
        <p:txBody>
          <a:bodyPr lIns="91440" tIns="45720" rIns="91440" bIns="45720" anchor="t">
            <a:normAutofit fontScale="25000" lnSpcReduction="20000"/>
          </a:bodyPr>
          <a:lstStyle>
            <a:lvl1pPr marL="176213" indent="-176213"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70000"/>
              </a:lnSpc>
              <a:spcBef>
                <a:spcPts val="1200"/>
              </a:spcBef>
              <a:spcAft>
                <a:spcPts val="200"/>
              </a:spcAft>
              <a:buClr>
                <a:srgbClr val="C8102E"/>
              </a:buClr>
              <a:buSzPct val="100000"/>
              <a:buFont typeface="Arial" panose="020B0604020202020204" pitchFamily="34" charset="0"/>
              <a:buNone/>
              <a:tabLst/>
              <a:defRPr/>
            </a:pPr>
            <a:r>
              <a:rPr kumimoji="0" lang="en-US" sz="9600" b="0" i="1" u="none" strike="noStrike" kern="1200" cap="none" spc="0" normalizeH="0" baseline="0" noProof="0">
                <a:ln>
                  <a:noFill/>
                </a:ln>
                <a:solidFill>
                  <a:prstClr val="black">
                    <a:lumMod val="75000"/>
                    <a:lumOff val="25000"/>
                  </a:prstClr>
                </a:solidFill>
                <a:effectLst/>
                <a:uLnTx/>
                <a:uFillTx/>
                <a:latin typeface="Arial"/>
                <a:ea typeface="+mn-ea"/>
                <a:cs typeface="Arial"/>
                <a:sym typeface="Franklin Gothic Book"/>
              </a:rPr>
              <a:t>“One of the most powerful aspects of Lifestyle Medicine is that patients become more engaged, active participants in their own self-care, disease prevention and management, </a:t>
            </a:r>
            <a:br>
              <a:rPr kumimoji="0" lang="en-US" sz="9600" b="0" i="1" u="none" strike="noStrike" kern="1200" cap="none" spc="0" normalizeH="0" baseline="0" noProof="0">
                <a:ln>
                  <a:noFill/>
                </a:ln>
                <a:solidFill>
                  <a:prstClr val="black">
                    <a:lumMod val="75000"/>
                    <a:lumOff val="25000"/>
                  </a:prstClr>
                </a:solidFill>
                <a:effectLst/>
                <a:uLnTx/>
                <a:uFillTx/>
                <a:latin typeface="Arial"/>
                <a:ea typeface="+mn-ea"/>
                <a:cs typeface="Arial"/>
                <a:sym typeface="Franklin Gothic Book"/>
              </a:rPr>
            </a:br>
            <a:r>
              <a:rPr kumimoji="0" lang="en-US" sz="9600" b="0" i="1" u="none" strike="noStrike" kern="1200" cap="none" spc="0" normalizeH="0" baseline="0" noProof="0">
                <a:ln>
                  <a:noFill/>
                </a:ln>
                <a:solidFill>
                  <a:prstClr val="black">
                    <a:lumMod val="75000"/>
                    <a:lumOff val="25000"/>
                  </a:prstClr>
                </a:solidFill>
                <a:effectLst/>
                <a:uLnTx/>
                <a:uFillTx/>
                <a:latin typeface="Arial"/>
                <a:ea typeface="+mn-ea"/>
                <a:cs typeface="Arial"/>
                <a:sym typeface="Franklin Gothic Book"/>
              </a:rPr>
              <a:t>and overall well-being.”</a:t>
            </a:r>
          </a:p>
          <a:p>
            <a:pPr marL="1471295" marR="0" lvl="8" indent="0" algn="l" defTabSz="914400" rtl="0" eaLnBrk="1" fontAlgn="auto" latinLnBrk="0" hangingPunct="1">
              <a:lnSpc>
                <a:spcPct val="90000"/>
              </a:lnSpc>
              <a:spcBef>
                <a:spcPts val="200"/>
              </a:spcBef>
              <a:spcAft>
                <a:spcPts val="400"/>
              </a:spcAft>
              <a:buClr>
                <a:srgbClr val="C8102E"/>
              </a:buClr>
              <a:buSzTx/>
              <a:buFont typeface="Calibri" pitchFamily="34" charset="0"/>
              <a:buNone/>
              <a:tabLst/>
              <a:defRPr/>
            </a:pPr>
            <a:r>
              <a:rPr kumimoji="0" lang="en-US" sz="8000" b="0" i="1"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sym typeface="Franklin Gothic Book"/>
              </a:rPr>
              <a:t>				Cindy Geyer, MD</a:t>
            </a:r>
          </a:p>
        </p:txBody>
      </p:sp>
      <p:pic>
        <p:nvPicPr>
          <p:cNvPr id="2" name="Picture 2" descr="A picture containing person, sitting, window, person&#10;&#10;Description automatically generated">
            <a:extLst>
              <a:ext uri="{FF2B5EF4-FFF2-40B4-BE49-F238E27FC236}">
                <a16:creationId xmlns:a16="http://schemas.microsoft.com/office/drawing/2014/main" id="{0EBC8AB5-22AE-4829-B267-C09A8285AAC2}"/>
              </a:ext>
            </a:extLst>
          </p:cNvPr>
          <p:cNvPicPr>
            <a:picLocks noChangeAspect="1"/>
          </p:cNvPicPr>
          <p:nvPr/>
        </p:nvPicPr>
        <p:blipFill>
          <a:blip r:embed="rId3"/>
          <a:stretch>
            <a:fillRect/>
          </a:stretch>
        </p:blipFill>
        <p:spPr>
          <a:xfrm>
            <a:off x="6154455" y="990143"/>
            <a:ext cx="6041720" cy="4042645"/>
          </a:xfrm>
          <a:prstGeom prst="rect">
            <a:avLst/>
          </a:prstGeom>
        </p:spPr>
      </p:pic>
      <p:sp>
        <p:nvSpPr>
          <p:cNvPr id="3" name="Slide Number Placeholder 2">
            <a:extLst>
              <a:ext uri="{FF2B5EF4-FFF2-40B4-BE49-F238E27FC236}">
                <a16:creationId xmlns:a16="http://schemas.microsoft.com/office/drawing/2014/main" id="{0B6BEFA8-D752-40CE-8D34-53A05DA9F1E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lang="en-US" sz="1050" b="0" i="0" u="none" strike="noStrike" kern="1200" cap="none" spc="0" normalizeH="0" baseline="0" noProof="0" smtClean="0">
                <a:ln>
                  <a:noFill/>
                </a:ln>
                <a:solidFill>
                  <a:srgbClr val="FFFFFF"/>
                </a:solidFill>
                <a:effectLst/>
                <a:uLnTx/>
                <a:uFillTx/>
                <a:latin typeface="Tw Cen MT" panose="020B0602020104020603"/>
                <a:ea typeface="+mn-ea"/>
                <a:cs typeface="+mn-cs"/>
                <a:sym typeface="Franklin Gothic Book"/>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050" b="0" i="0" u="none" strike="noStrike" kern="1200" cap="none" spc="0" normalizeH="0" baseline="0" noProof="0">
              <a:ln>
                <a:noFill/>
              </a:ln>
              <a:solidFill>
                <a:srgbClr val="FFFFFF"/>
              </a:solidFill>
              <a:effectLst/>
              <a:uLnTx/>
              <a:uFillTx/>
              <a:latin typeface="Tw Cen MT" panose="020B0602020104020603"/>
              <a:ea typeface="+mn-ea"/>
              <a:cs typeface="+mn-cs"/>
              <a:sym typeface="Franklin Gothic Book"/>
            </a:endParaRPr>
          </a:p>
        </p:txBody>
      </p:sp>
    </p:spTree>
    <p:extLst>
      <p:ext uri="{BB962C8B-B14F-4D97-AF65-F5344CB8AC3E}">
        <p14:creationId xmlns:p14="http://schemas.microsoft.com/office/powerpoint/2010/main" val="1556941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 name="TextBox 70"/>
          <p:cNvSpPr txBox="1"/>
          <p:nvPr/>
        </p:nvSpPr>
        <p:spPr>
          <a:xfrm>
            <a:off x="1220173" y="1071427"/>
            <a:ext cx="8165565" cy="646331"/>
          </a:xfrm>
          <a:prstGeom prst="rect">
            <a:avLst/>
          </a:prstGeom>
          <a:ln w="12700">
            <a:miter lim="400000"/>
          </a:ln>
          <a:extLst>
            <a:ext uri="{C572A759-6A51-4108-AA02-DFA0A04FC94B}">
              <ma14:wrappingTextBoxFlag xmlns="" xmlns:ma14="http://schemas.microsoft.com/office/mac/drawingml/2011/main" val="1"/>
            </a:ext>
          </a:extLst>
        </p:spPr>
        <p:txBody>
          <a:bodyPr wrap="square" lIns="45719" tIns="45720" rIns="45719" bIns="45720" anchor="t">
            <a:spAutoFit/>
          </a:bodyPr>
          <a:lstStyle>
            <a:lvl1pPr>
              <a:defRPr sz="3200" b="1">
                <a:solidFill>
                  <a:srgbClr val="0B5395"/>
                </a:solidFill>
                <a:latin typeface="Open Sans"/>
                <a:ea typeface="Open Sans"/>
                <a:cs typeface="Open Sans"/>
                <a:sym typeface="Open Sans"/>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3600" b="1" i="0" u="none" strike="noStrike" kern="1200" cap="none" spc="0" normalizeH="0" baseline="0" noProof="0" dirty="0">
                <a:ln>
                  <a:noFill/>
                </a:ln>
                <a:solidFill>
                  <a:srgbClr val="0C599E"/>
                </a:solidFill>
                <a:effectLst/>
                <a:uLnTx/>
                <a:uFillTx/>
                <a:latin typeface="Arial"/>
                <a:cs typeface="Arial"/>
                <a:sym typeface="Open Sans"/>
              </a:rPr>
              <a:t>Lifestyle Medicine</a:t>
            </a:r>
            <a:r>
              <a:rPr kumimoji="0" lang="en-US" sz="3600" b="1" i="0" u="none" strike="noStrike" kern="1200" cap="none" spc="0" normalizeH="0" baseline="0" noProof="0" dirty="0">
                <a:ln>
                  <a:noFill/>
                </a:ln>
                <a:solidFill>
                  <a:srgbClr val="0C599E"/>
                </a:solidFill>
                <a:effectLst/>
                <a:uLnTx/>
                <a:uFillTx/>
                <a:latin typeface="Arial"/>
                <a:cs typeface="Arial"/>
                <a:sym typeface="Open Sans"/>
              </a:rPr>
              <a:t> Defined</a:t>
            </a:r>
          </a:p>
        </p:txBody>
      </p:sp>
      <p:sp>
        <p:nvSpPr>
          <p:cNvPr id="4" name="Rectangle 3">
            <a:extLst>
              <a:ext uri="{FF2B5EF4-FFF2-40B4-BE49-F238E27FC236}">
                <a16:creationId xmlns:a16="http://schemas.microsoft.com/office/drawing/2014/main" id="{6C575FAB-4CF9-43B9-813F-695B91FC01A7}"/>
              </a:ext>
            </a:extLst>
          </p:cNvPr>
          <p:cNvSpPr/>
          <p:nvPr/>
        </p:nvSpPr>
        <p:spPr>
          <a:xfrm>
            <a:off x="1217153" y="2061483"/>
            <a:ext cx="9380771" cy="267765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sz="2800"/>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Franklin Gothic Book"/>
              </a:rPr>
              <a:t>Lifestyle Medicine is the use of evidence-based lifestyle therapeutic approaches-including a whole food, plant-predominant eating pattern, regular physical activity, restorative sleep, stress management, avoidance of risky substances and positive social connection-as a primary therapeutic modality, delivered by clinicians trained and certified in this specialty, to prevent, treat, and often reverse chronic disease </a:t>
            </a:r>
          </a:p>
        </p:txBody>
      </p:sp>
      <p:sp>
        <p:nvSpPr>
          <p:cNvPr id="2" name="Slide Number Placeholder 1">
            <a:extLst>
              <a:ext uri="{FF2B5EF4-FFF2-40B4-BE49-F238E27FC236}">
                <a16:creationId xmlns:a16="http://schemas.microsoft.com/office/drawing/2014/main" id="{920609C6-2593-4C51-866B-26139B2F50E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lang="en-US" sz="1050" b="0" i="0" u="none" strike="noStrike" kern="1200" cap="none" spc="0" normalizeH="0" baseline="0" noProof="0" smtClean="0">
                <a:ln>
                  <a:noFill/>
                </a:ln>
                <a:solidFill>
                  <a:srgbClr val="FFFFFF"/>
                </a:solidFill>
                <a:effectLst/>
                <a:uLnTx/>
                <a:uFillTx/>
                <a:latin typeface="Tw Cen MT" panose="020B0602020104020603"/>
                <a:ea typeface="+mn-ea"/>
                <a:cs typeface="+mn-cs"/>
                <a:sym typeface="Franklin Gothic Book"/>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050" b="0" i="0" u="none" strike="noStrike" kern="1200" cap="none" spc="0" normalizeH="0" baseline="0" noProof="0">
              <a:ln>
                <a:noFill/>
              </a:ln>
              <a:solidFill>
                <a:srgbClr val="FFFFFF"/>
              </a:solidFill>
              <a:effectLst/>
              <a:uLnTx/>
              <a:uFillTx/>
              <a:latin typeface="Tw Cen MT" panose="020B0602020104020603"/>
              <a:ea typeface="+mn-ea"/>
              <a:cs typeface="+mn-cs"/>
              <a:sym typeface="Franklin Gothic Book"/>
            </a:endParaRPr>
          </a:p>
        </p:txBody>
      </p:sp>
    </p:spTree>
    <p:extLst>
      <p:ext uri="{BB962C8B-B14F-4D97-AF65-F5344CB8AC3E}">
        <p14:creationId xmlns:p14="http://schemas.microsoft.com/office/powerpoint/2010/main" val="33018442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B82DA-9A2D-4ECC-B25E-3379087B8993}"/>
              </a:ext>
            </a:extLst>
          </p:cNvPr>
          <p:cNvSpPr>
            <a:spLocks noGrp="1"/>
          </p:cNvSpPr>
          <p:nvPr>
            <p:ph type="title"/>
          </p:nvPr>
        </p:nvSpPr>
        <p:spPr>
          <a:xfrm>
            <a:off x="4936376" y="286603"/>
            <a:ext cx="7255624" cy="1450757"/>
          </a:xfrm>
        </p:spPr>
        <p:txBody>
          <a:bodyPr>
            <a:normAutofit/>
          </a:bodyPr>
          <a:lstStyle/>
          <a:p>
            <a:r>
              <a:rPr lang="en-US" sz="3600" b="1" dirty="0">
                <a:latin typeface="Arial"/>
                <a:cs typeface="Arial"/>
              </a:rPr>
              <a:t>6 Powerful Interventions</a:t>
            </a:r>
          </a:p>
        </p:txBody>
      </p:sp>
      <p:pic>
        <p:nvPicPr>
          <p:cNvPr id="5" name="Picture 4" descr="A picture containing room&#10;&#10;Description automatically generated">
            <a:extLst>
              <a:ext uri="{FF2B5EF4-FFF2-40B4-BE49-F238E27FC236}">
                <a16:creationId xmlns:a16="http://schemas.microsoft.com/office/drawing/2014/main" id="{7228ED1A-E899-4F34-90C0-27471C2D07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103" y="1320291"/>
            <a:ext cx="3920267" cy="3920267"/>
          </a:xfrm>
          <a:prstGeom prst="rect">
            <a:avLst/>
          </a:prstGeom>
        </p:spPr>
      </p:pic>
      <p:sp>
        <p:nvSpPr>
          <p:cNvPr id="7" name="TextBox 6">
            <a:extLst>
              <a:ext uri="{FF2B5EF4-FFF2-40B4-BE49-F238E27FC236}">
                <a16:creationId xmlns:a16="http://schemas.microsoft.com/office/drawing/2014/main" id="{032EB7B8-6490-426D-AF97-4FD4E6AA9FC9}"/>
              </a:ext>
            </a:extLst>
          </p:cNvPr>
          <p:cNvSpPr txBox="1"/>
          <p:nvPr/>
        </p:nvSpPr>
        <p:spPr>
          <a:xfrm>
            <a:off x="5055477" y="1933903"/>
            <a:ext cx="4336348" cy="269304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sym typeface="Franklin Gothic Book"/>
              </a:rPr>
              <a:t>Nutrition</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a:ln>
                  <a:noFill/>
                </a:ln>
                <a:solidFill>
                  <a:srgbClr val="0069B1"/>
                </a:solidFill>
                <a:effectLst/>
                <a:uLnTx/>
                <a:uFillTx/>
                <a:latin typeface="Arial" panose="020B0604020202020204" pitchFamily="34" charset="0"/>
                <a:ea typeface="+mn-ea"/>
                <a:cs typeface="Arial" panose="020B0604020202020204" pitchFamily="34" charset="0"/>
                <a:sym typeface="Franklin Gothic Book"/>
              </a:rPr>
              <a:t>Sleep</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a:ln>
                  <a:noFill/>
                </a:ln>
                <a:solidFill>
                  <a:srgbClr val="FFC000"/>
                </a:solidFill>
                <a:effectLst/>
                <a:uLnTx/>
                <a:uFillTx/>
                <a:latin typeface="Arial" panose="020B0604020202020204" pitchFamily="34" charset="0"/>
                <a:ea typeface="+mn-ea"/>
                <a:cs typeface="Arial" panose="020B0604020202020204" pitchFamily="34" charset="0"/>
                <a:sym typeface="Franklin Gothic Book"/>
              </a:rPr>
              <a:t>Exercise</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a:ln>
                  <a:noFill/>
                </a:ln>
                <a:solidFill>
                  <a:srgbClr val="FF6900"/>
                </a:solidFill>
                <a:effectLst/>
                <a:uLnTx/>
                <a:uFillTx/>
                <a:latin typeface="Arial" panose="020B0604020202020204" pitchFamily="34" charset="0"/>
                <a:ea typeface="+mn-ea"/>
                <a:cs typeface="Arial" panose="020B0604020202020204" pitchFamily="34" charset="0"/>
                <a:sym typeface="Franklin Gothic Book"/>
              </a:rPr>
              <a:t>Substance Use</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a:ln>
                  <a:noFill/>
                </a:ln>
                <a:solidFill>
                  <a:srgbClr val="00BAB3"/>
                </a:solidFill>
                <a:effectLst/>
                <a:uLnTx/>
                <a:uFillTx/>
                <a:latin typeface="Arial" panose="020B0604020202020204" pitchFamily="34" charset="0"/>
                <a:ea typeface="+mn-ea"/>
                <a:cs typeface="Arial" panose="020B0604020202020204" pitchFamily="34" charset="0"/>
                <a:sym typeface="Franklin Gothic Book"/>
              </a:rPr>
              <a:t>Stress Management</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a:ln>
                  <a:noFill/>
                </a:ln>
                <a:solidFill>
                  <a:srgbClr val="C8102E"/>
                </a:solidFill>
                <a:effectLst/>
                <a:uLnTx/>
                <a:uFillTx/>
                <a:latin typeface="Arial" panose="020B0604020202020204" pitchFamily="34" charset="0"/>
                <a:ea typeface="+mn-ea"/>
                <a:cs typeface="Arial" panose="020B0604020202020204" pitchFamily="34" charset="0"/>
                <a:sym typeface="Franklin Gothic Book"/>
              </a:rPr>
              <a:t>Social Connection</a:t>
            </a:r>
          </a:p>
        </p:txBody>
      </p:sp>
      <p:sp>
        <p:nvSpPr>
          <p:cNvPr id="3" name="Slide Number Placeholder 2">
            <a:extLst>
              <a:ext uri="{FF2B5EF4-FFF2-40B4-BE49-F238E27FC236}">
                <a16:creationId xmlns:a16="http://schemas.microsoft.com/office/drawing/2014/main" id="{D7AFE1DD-DF68-4676-B304-C2F23D32B3D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lang="en-US" sz="1050" b="0" i="0" u="none" strike="noStrike" kern="1200" cap="none" spc="0" normalizeH="0" baseline="0" noProof="0" smtClean="0">
                <a:ln>
                  <a:noFill/>
                </a:ln>
                <a:solidFill>
                  <a:srgbClr val="FFFFFF"/>
                </a:solidFill>
                <a:effectLst/>
                <a:uLnTx/>
                <a:uFillTx/>
                <a:latin typeface="Tw Cen MT" panose="020B0602020104020603"/>
                <a:ea typeface="+mn-ea"/>
                <a:cs typeface="+mn-cs"/>
                <a:sym typeface="Franklin Gothic Book"/>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050" b="0" i="0" u="none" strike="noStrike" kern="1200" cap="none" spc="0" normalizeH="0" baseline="0" noProof="0">
              <a:ln>
                <a:noFill/>
              </a:ln>
              <a:solidFill>
                <a:srgbClr val="FFFFFF"/>
              </a:solidFill>
              <a:effectLst/>
              <a:uLnTx/>
              <a:uFillTx/>
              <a:latin typeface="Tw Cen MT" panose="020B0602020104020603"/>
              <a:ea typeface="+mn-ea"/>
              <a:cs typeface="+mn-cs"/>
              <a:sym typeface="Franklin Gothic Book"/>
            </a:endParaRPr>
          </a:p>
        </p:txBody>
      </p:sp>
    </p:spTree>
    <p:extLst>
      <p:ext uri="{BB962C8B-B14F-4D97-AF65-F5344CB8AC3E}">
        <p14:creationId xmlns:p14="http://schemas.microsoft.com/office/powerpoint/2010/main" val="15305332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53" name="Table 1"/>
          <p:cNvGraphicFramePr/>
          <p:nvPr/>
        </p:nvGraphicFramePr>
        <p:xfrm>
          <a:off x="4550484" y="493564"/>
          <a:ext cx="6207163" cy="5579243"/>
        </p:xfrm>
        <a:graphic>
          <a:graphicData uri="http://schemas.openxmlformats.org/drawingml/2006/table">
            <a:tbl>
              <a:tblPr firstRow="1" bandRow="1"/>
              <a:tblGrid>
                <a:gridCol w="2835046">
                  <a:extLst>
                    <a:ext uri="{9D8B030D-6E8A-4147-A177-3AD203B41FA5}">
                      <a16:colId xmlns:a16="http://schemas.microsoft.com/office/drawing/2014/main" val="20000"/>
                    </a:ext>
                  </a:extLst>
                </a:gridCol>
                <a:gridCol w="3372117">
                  <a:extLst>
                    <a:ext uri="{9D8B030D-6E8A-4147-A177-3AD203B41FA5}">
                      <a16:colId xmlns:a16="http://schemas.microsoft.com/office/drawing/2014/main" val="20001"/>
                    </a:ext>
                  </a:extLst>
                </a:gridCol>
              </a:tblGrid>
              <a:tr h="866433">
                <a:tc>
                  <a:txBody>
                    <a:bodyPr/>
                    <a:lstStyle/>
                    <a:p>
                      <a:pPr algn="ctr">
                        <a:defRPr sz="1800" b="0">
                          <a:solidFill>
                            <a:srgbClr val="000000"/>
                          </a:solidFill>
                        </a:defRPr>
                      </a:pPr>
                      <a:r>
                        <a:rPr sz="1800" b="1" dirty="0">
                          <a:solidFill>
                            <a:srgbClr val="FFFFFF"/>
                          </a:solidFill>
                          <a:latin typeface="Tw Cen MT"/>
                          <a:sym typeface="Open Sans"/>
                        </a:rPr>
                        <a:t>Medical Discipline</a:t>
                      </a:r>
                    </a:p>
                  </a:txBody>
                  <a:tcPr marL="45720" marR="45720" anchor="ctr" horzOverflow="overflow"/>
                </a:tc>
                <a:tc>
                  <a:txBody>
                    <a:bodyPr/>
                    <a:lstStyle/>
                    <a:p>
                      <a:pPr algn="ctr">
                        <a:defRPr sz="1800" b="0">
                          <a:solidFill>
                            <a:srgbClr val="000000"/>
                          </a:solidFill>
                        </a:defRPr>
                      </a:pPr>
                      <a:r>
                        <a:rPr sz="1800" b="1" dirty="0">
                          <a:solidFill>
                            <a:srgbClr val="FFFFFF"/>
                          </a:solidFill>
                          <a:latin typeface="Tw Cen MT"/>
                          <a:sym typeface="Open Sans"/>
                        </a:rPr>
                        <a:t>Key Care Approach</a:t>
                      </a:r>
                    </a:p>
                  </a:txBody>
                  <a:tcPr marL="45720" marR="45720" anchor="ctr" horzOverflow="overflow"/>
                </a:tc>
                <a:extLst>
                  <a:ext uri="{0D108BD9-81ED-4DB2-BD59-A6C34878D82A}">
                    <a16:rowId xmlns:a16="http://schemas.microsoft.com/office/drawing/2014/main" val="10000"/>
                  </a:ext>
                </a:extLst>
              </a:tr>
              <a:tr h="821169">
                <a:tc>
                  <a:txBody>
                    <a:bodyPr/>
                    <a:lstStyle/>
                    <a:p>
                      <a:pPr algn="ctr">
                        <a:defRPr sz="1800"/>
                      </a:pPr>
                      <a:r>
                        <a:rPr sz="1600" b="0" dirty="0">
                          <a:latin typeface="Tw Cen MT"/>
                          <a:ea typeface="Open Sans"/>
                          <a:cs typeface="Open Sans"/>
                          <a:sym typeface="Open Sans"/>
                        </a:rPr>
                        <a:t>Preventive Medicine</a:t>
                      </a:r>
                    </a:p>
                  </a:txBody>
                  <a:tcPr marL="45720" marR="45720" anchor="ctr" horzOverflow="overflow"/>
                </a:tc>
                <a:tc>
                  <a:txBody>
                    <a:bodyPr/>
                    <a:lstStyle/>
                    <a:p>
                      <a:pPr algn="ctr">
                        <a:defRPr sz="1800"/>
                      </a:pPr>
                      <a:r>
                        <a:rPr sz="1600" b="0" dirty="0">
                          <a:latin typeface="Tw Cen MT"/>
                          <a:ea typeface="Open Sans"/>
                          <a:cs typeface="Open Sans"/>
                          <a:sym typeface="Open Sans"/>
                        </a:rPr>
                        <a:t>Early </a:t>
                      </a:r>
                      <a:r>
                        <a:rPr lang="en-US" sz="1600" b="0" dirty="0">
                          <a:latin typeface="Tw Cen MT"/>
                          <a:ea typeface="Open Sans"/>
                          <a:cs typeface="Open Sans"/>
                        </a:rPr>
                        <a:t>Detection</a:t>
                      </a:r>
                      <a:r>
                        <a:rPr sz="1600" b="0" dirty="0">
                          <a:latin typeface="Tw Cen MT"/>
                          <a:ea typeface="Open Sans"/>
                          <a:cs typeface="Open Sans"/>
                          <a:sym typeface="Open Sans"/>
                        </a:rPr>
                        <a:t>/Screening</a:t>
                      </a:r>
                      <a:r>
                        <a:rPr lang="en-US" sz="1600" b="0" dirty="0">
                          <a:latin typeface="Tw Cen MT"/>
                          <a:ea typeface="Open Sans"/>
                          <a:cs typeface="Open Sans"/>
                        </a:rPr>
                        <a:t>/</a:t>
                      </a:r>
                      <a:endParaRPr lang="en-US" sz="1600" b="0" dirty="0">
                        <a:latin typeface="Tw Cen MT"/>
                        <a:ea typeface="Open Sans"/>
                        <a:cs typeface="Open Sans"/>
                        <a:sym typeface="Open Sans"/>
                      </a:endParaRPr>
                    </a:p>
                    <a:p>
                      <a:pPr algn="ctr">
                        <a:defRPr sz="1800"/>
                      </a:pPr>
                      <a:r>
                        <a:rPr sz="1600" b="0" dirty="0">
                          <a:latin typeface="Tw Cen MT"/>
                          <a:ea typeface="Open Sans"/>
                          <a:cs typeface="Open Sans"/>
                          <a:sym typeface="Open Sans"/>
                        </a:rPr>
                        <a:t>Environmental </a:t>
                      </a:r>
                      <a:r>
                        <a:rPr lang="en-US" sz="1600" b="0" dirty="0">
                          <a:latin typeface="Tw Cen MT"/>
                          <a:ea typeface="Open Sans"/>
                          <a:cs typeface="Open Sans"/>
                        </a:rPr>
                        <a:t>Safety</a:t>
                      </a:r>
                      <a:r>
                        <a:rPr sz="1600" b="0" dirty="0">
                          <a:latin typeface="Tw Cen MT"/>
                          <a:ea typeface="Open Sans"/>
                          <a:cs typeface="Open Sans"/>
                          <a:sym typeface="Open Sans"/>
                        </a:rPr>
                        <a:t>/</a:t>
                      </a:r>
                      <a:r>
                        <a:rPr lang="en-US" sz="1600" b="0" dirty="0">
                          <a:latin typeface="Tw Cen MT"/>
                          <a:ea typeface="Open Sans"/>
                          <a:cs typeface="Open Sans"/>
                        </a:rPr>
                        <a:t>Public</a:t>
                      </a:r>
                      <a:r>
                        <a:rPr sz="1600" b="0" dirty="0">
                          <a:latin typeface="Tw Cen MT"/>
                          <a:ea typeface="Open Sans"/>
                          <a:cs typeface="Open Sans"/>
                          <a:sym typeface="Open Sans"/>
                        </a:rPr>
                        <a:t> </a:t>
                      </a:r>
                      <a:r>
                        <a:rPr lang="en-US" sz="1600" b="0" dirty="0">
                          <a:latin typeface="Tw Cen MT"/>
                          <a:ea typeface="Open Sans"/>
                          <a:cs typeface="Open Sans"/>
                        </a:rPr>
                        <a:t>Health</a:t>
                      </a:r>
                      <a:endParaRPr sz="1600" b="0" dirty="0">
                        <a:latin typeface="Tw Cen MT"/>
                        <a:ea typeface="Open Sans"/>
                        <a:cs typeface="Open Sans"/>
                        <a:sym typeface="Open Sans"/>
                      </a:endParaRPr>
                    </a:p>
                  </a:txBody>
                  <a:tcPr marL="45720" marR="45720" anchor="ctr" horzOverflow="overflow"/>
                </a:tc>
                <a:extLst>
                  <a:ext uri="{0D108BD9-81ED-4DB2-BD59-A6C34878D82A}">
                    <a16:rowId xmlns:a16="http://schemas.microsoft.com/office/drawing/2014/main" val="10002"/>
                  </a:ext>
                </a:extLst>
              </a:tr>
              <a:tr h="830035">
                <a:tc>
                  <a:txBody>
                    <a:bodyPr/>
                    <a:lstStyle/>
                    <a:p>
                      <a:pPr algn="ctr"/>
                      <a:r>
                        <a:rPr lang="en-US" sz="1600" b="0" dirty="0">
                          <a:latin typeface="Tw Cen MT"/>
                          <a:ea typeface="Open Sans"/>
                          <a:cs typeface="Open Sans"/>
                        </a:rPr>
                        <a:t>Allopathic Medicine</a:t>
                      </a:r>
                      <a:endParaRPr sz="1600" b="0" dirty="0">
                        <a:latin typeface="Tw Cen MT"/>
                        <a:ea typeface="Open Sans"/>
                        <a:cs typeface="Open Sans"/>
                        <a:sym typeface="Open Sans"/>
                      </a:endParaRPr>
                    </a:p>
                  </a:txBody>
                  <a:tcPr marL="45720" marR="45720" anchor="ctr" horzOverflow="overflow"/>
                </a:tc>
                <a:tc>
                  <a:txBody>
                    <a:bodyPr/>
                    <a:lstStyle/>
                    <a:p>
                      <a:pPr algn="ctr"/>
                      <a:r>
                        <a:rPr lang="en-US" sz="1600" b="0" dirty="0">
                          <a:latin typeface="Tw Cen MT"/>
                          <a:ea typeface="Open Sans"/>
                          <a:cs typeface="Open Sans"/>
                        </a:rPr>
                        <a:t>Symptom Focused/Pharmacologic/Procedural</a:t>
                      </a:r>
                      <a:endParaRPr sz="1600" b="0" dirty="0">
                        <a:latin typeface="Tw Cen MT"/>
                        <a:ea typeface="Open Sans"/>
                        <a:cs typeface="Open Sans"/>
                        <a:sym typeface="Open Sans"/>
                      </a:endParaRPr>
                    </a:p>
                  </a:txBody>
                  <a:tcPr marL="45720" marR="45720" anchor="ctr" horzOverflow="overflow"/>
                </a:tc>
                <a:extLst>
                  <a:ext uri="{0D108BD9-81ED-4DB2-BD59-A6C34878D82A}">
                    <a16:rowId xmlns:a16="http://schemas.microsoft.com/office/drawing/2014/main" val="10004"/>
                  </a:ext>
                </a:extLst>
              </a:tr>
              <a:tr h="966107">
                <a:tc>
                  <a:txBody>
                    <a:bodyPr/>
                    <a:lstStyle/>
                    <a:p>
                      <a:pPr lvl="0" algn="ctr">
                        <a:buNone/>
                      </a:pPr>
                      <a:r>
                        <a:rPr lang="en-US" sz="1600" b="0" dirty="0">
                          <a:latin typeface="Tw Cen MT"/>
                        </a:rPr>
                        <a:t>Functional Medicine</a:t>
                      </a:r>
                      <a:endParaRPr dirty="0">
                        <a:sym typeface="Open Sans"/>
                      </a:endParaRPr>
                    </a:p>
                  </a:txBody>
                  <a:tcPr marL="45720" marR="45720" anchor="ctr" horzOverflow="overflow"/>
                </a:tc>
                <a:tc>
                  <a:txBody>
                    <a:bodyPr/>
                    <a:lstStyle/>
                    <a:p>
                      <a:pPr lvl="0" algn="ctr">
                        <a:buNone/>
                      </a:pPr>
                      <a:r>
                        <a:rPr lang="en-US" sz="1600" b="0" dirty="0">
                          <a:latin typeface="Tw Cen MT"/>
                        </a:rPr>
                        <a:t>Novel Diagnostic Blood Work/Nutraceuticals/Supplements</a:t>
                      </a:r>
                      <a:endParaRPr dirty="0">
                        <a:sym typeface="Open Sans"/>
                      </a:endParaRPr>
                    </a:p>
                  </a:txBody>
                  <a:tcPr marL="45720" marR="45720" anchor="ctr" horzOverflow="overflow"/>
                </a:tc>
                <a:extLst>
                  <a:ext uri="{0D108BD9-81ED-4DB2-BD59-A6C34878D82A}">
                    <a16:rowId xmlns:a16="http://schemas.microsoft.com/office/drawing/2014/main" val="1729887845"/>
                  </a:ext>
                </a:extLst>
              </a:tr>
              <a:tr h="993321">
                <a:tc>
                  <a:txBody>
                    <a:bodyPr/>
                    <a:lstStyle/>
                    <a:p>
                      <a:pPr algn="ctr">
                        <a:defRPr sz="1800"/>
                      </a:pPr>
                      <a:r>
                        <a:rPr sz="1600" b="0" dirty="0">
                          <a:latin typeface="Tw Cen MT"/>
                          <a:ea typeface="Open Sans"/>
                          <a:cs typeface="Open Sans"/>
                          <a:sym typeface="Open Sans"/>
                        </a:rPr>
                        <a:t>Integrative Medicine</a:t>
                      </a:r>
                    </a:p>
                  </a:txBody>
                  <a:tcPr marL="45720" marR="45720" anchor="ctr" horzOverflow="overflow"/>
                </a:tc>
                <a:tc>
                  <a:txBody>
                    <a:bodyPr/>
                    <a:lstStyle/>
                    <a:p>
                      <a:pPr algn="ctr"/>
                      <a:r>
                        <a:rPr lang="en-US" sz="1600" b="0" dirty="0">
                          <a:latin typeface="Tw Cen MT"/>
                          <a:ea typeface="Open Sans"/>
                          <a:cs typeface="Open Sans"/>
                        </a:rPr>
                        <a:t>Blended Complementary and Conventional Approach</a:t>
                      </a:r>
                    </a:p>
                  </a:txBody>
                  <a:tcPr marL="45720" marR="45720" anchor="ctr" horzOverflow="overflow"/>
                </a:tc>
                <a:extLst>
                  <a:ext uri="{0D108BD9-81ED-4DB2-BD59-A6C34878D82A}">
                    <a16:rowId xmlns:a16="http://schemas.microsoft.com/office/drawing/2014/main" val="10005"/>
                  </a:ext>
                </a:extLst>
              </a:tr>
              <a:tr h="1102178">
                <a:tc>
                  <a:txBody>
                    <a:bodyPr/>
                    <a:lstStyle/>
                    <a:p>
                      <a:pPr lvl="0" algn="ctr">
                        <a:buNone/>
                      </a:pPr>
                      <a:r>
                        <a:rPr lang="en-US" sz="1600" b="0" dirty="0">
                          <a:latin typeface="Tw Cen MT"/>
                        </a:rPr>
                        <a:t>Lifestyle Medicine</a:t>
                      </a:r>
                      <a:endParaRPr dirty="0">
                        <a:sym typeface="Open Sans"/>
                      </a:endParaRPr>
                    </a:p>
                  </a:txBody>
                  <a:tcPr marL="45720" marR="45720" anchor="ctr" horzOverflow="overflow"/>
                </a:tc>
                <a:tc>
                  <a:txBody>
                    <a:bodyPr/>
                    <a:lstStyle/>
                    <a:p>
                      <a:pPr lvl="0" algn="ctr">
                        <a:buNone/>
                      </a:pPr>
                      <a:r>
                        <a:rPr lang="en-US" sz="1600" b="0" dirty="0">
                          <a:latin typeface="Tw Cen MT"/>
                          <a:ea typeface="Open Sans"/>
                          <a:cs typeface="Open Sans"/>
                        </a:rPr>
                        <a:t>Root Causes/Lifestyle First Interventions for  Treatment and Remission</a:t>
                      </a:r>
                    </a:p>
                  </a:txBody>
                  <a:tcPr marL="45720" marR="45720" anchor="ctr" horzOverflow="overflow"/>
                </a:tc>
                <a:extLst>
                  <a:ext uri="{0D108BD9-81ED-4DB2-BD59-A6C34878D82A}">
                    <a16:rowId xmlns:a16="http://schemas.microsoft.com/office/drawing/2014/main" val="3777267933"/>
                  </a:ext>
                </a:extLst>
              </a:tr>
            </a:tbl>
          </a:graphicData>
        </a:graphic>
      </p:graphicFrame>
      <p:sp>
        <p:nvSpPr>
          <p:cNvPr id="2" name="Title 1">
            <a:extLst>
              <a:ext uri="{FF2B5EF4-FFF2-40B4-BE49-F238E27FC236}">
                <a16:creationId xmlns:a16="http://schemas.microsoft.com/office/drawing/2014/main" id="{5FE89337-7056-418A-AAF4-8FCFB0130EEA}"/>
              </a:ext>
            </a:extLst>
          </p:cNvPr>
          <p:cNvSpPr>
            <a:spLocks noGrp="1"/>
          </p:cNvSpPr>
          <p:nvPr>
            <p:ph type="title"/>
          </p:nvPr>
        </p:nvSpPr>
        <p:spPr>
          <a:xfrm>
            <a:off x="457200" y="594358"/>
            <a:ext cx="3200400" cy="3306309"/>
          </a:xfrm>
        </p:spPr>
        <p:txBody>
          <a:bodyPr>
            <a:normAutofit/>
          </a:bodyPr>
          <a:lstStyle/>
          <a:p>
            <a:r>
              <a:rPr lang="en-US" sz="4000">
                <a:solidFill>
                  <a:schemeClr val="tx1"/>
                </a:solidFill>
                <a:latin typeface="Arial"/>
                <a:cs typeface="Arial"/>
              </a:rPr>
              <a:t>Where does Lifestyle Medicine Fit?</a:t>
            </a:r>
            <a:endParaRPr lang="en-US" sz="4000">
              <a:solidFill>
                <a:schemeClr val="tx1"/>
              </a:solidFill>
            </a:endParaRPr>
          </a:p>
        </p:txBody>
      </p:sp>
      <p:sp>
        <p:nvSpPr>
          <p:cNvPr id="3" name="Slide Number Placeholder 2">
            <a:extLst>
              <a:ext uri="{FF2B5EF4-FFF2-40B4-BE49-F238E27FC236}">
                <a16:creationId xmlns:a16="http://schemas.microsoft.com/office/drawing/2014/main" id="{00D6FBE2-9BCA-4486-92A1-BDDEFA7F53D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lang="en-US" sz="1050" b="0" i="0" u="none" strike="noStrike" kern="1200" cap="none" spc="0" normalizeH="0" baseline="0" noProof="0" smtClean="0">
                <a:ln>
                  <a:noFill/>
                </a:ln>
                <a:solidFill>
                  <a:srgbClr val="6B90B5"/>
                </a:solidFill>
                <a:effectLst/>
                <a:uLnTx/>
                <a:uFillTx/>
                <a:latin typeface="Tw Cen MT" panose="020B0602020104020603"/>
                <a:ea typeface="+mn-ea"/>
                <a:cs typeface="+mn-cs"/>
                <a:sym typeface="Franklin Gothic Book"/>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050" b="0" i="0" u="none" strike="noStrike" kern="1200" cap="none" spc="0" normalizeH="0" baseline="0" noProof="0">
              <a:ln>
                <a:noFill/>
              </a:ln>
              <a:solidFill>
                <a:srgbClr val="6B90B5"/>
              </a:solidFill>
              <a:effectLst/>
              <a:uLnTx/>
              <a:uFillTx/>
              <a:latin typeface="Tw Cen MT" panose="020B0602020104020603"/>
              <a:ea typeface="+mn-ea"/>
              <a:cs typeface="+mn-cs"/>
              <a:sym typeface="Franklin Gothic Book"/>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B3AEE-78F4-C14C-BB8F-216839EA0995}"/>
              </a:ext>
            </a:extLst>
          </p:cNvPr>
          <p:cNvSpPr>
            <a:spLocks noGrp="1"/>
          </p:cNvSpPr>
          <p:nvPr>
            <p:ph type="title"/>
          </p:nvPr>
        </p:nvSpPr>
        <p:spPr>
          <a:xfrm>
            <a:off x="1164677" y="752712"/>
            <a:ext cx="10018329" cy="1604604"/>
          </a:xfrm>
        </p:spPr>
        <p:txBody>
          <a:bodyPr/>
          <a:lstStyle/>
          <a:p>
            <a:r>
              <a:rPr lang="en-US" sz="2800"/>
              <a:t>Lifestyle Medicine focuses are the conditions that consume 80% of healthcare visits, hospitalizations, and costs</a:t>
            </a:r>
          </a:p>
        </p:txBody>
      </p:sp>
      <p:pic>
        <p:nvPicPr>
          <p:cNvPr id="6" name="Picture 5">
            <a:extLst>
              <a:ext uri="{FF2B5EF4-FFF2-40B4-BE49-F238E27FC236}">
                <a16:creationId xmlns:a16="http://schemas.microsoft.com/office/drawing/2014/main" id="{DA1D5423-BB1F-4FCA-9FA4-7974C9C4EA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4677" y="1816706"/>
            <a:ext cx="9411081" cy="4513478"/>
          </a:xfrm>
          <a:prstGeom prst="rect">
            <a:avLst/>
          </a:prstGeom>
        </p:spPr>
      </p:pic>
    </p:spTree>
    <p:extLst>
      <p:ext uri="{BB962C8B-B14F-4D97-AF65-F5344CB8AC3E}">
        <p14:creationId xmlns:p14="http://schemas.microsoft.com/office/powerpoint/2010/main" val="7369150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38D8E-9B81-46D7-9A2F-186D1DA6E0ED}"/>
              </a:ext>
            </a:extLst>
          </p:cNvPr>
          <p:cNvSpPr>
            <a:spLocks noGrp="1"/>
          </p:cNvSpPr>
          <p:nvPr>
            <p:ph type="title"/>
          </p:nvPr>
        </p:nvSpPr>
        <p:spPr/>
        <p:txBody>
          <a:bodyPr/>
          <a:lstStyle/>
          <a:p>
            <a:r>
              <a:rPr lang="en-US"/>
              <a:t>WHY NOW</a:t>
            </a:r>
          </a:p>
        </p:txBody>
      </p:sp>
      <p:sp>
        <p:nvSpPr>
          <p:cNvPr id="4" name="Text Placeholder 3">
            <a:extLst>
              <a:ext uri="{FF2B5EF4-FFF2-40B4-BE49-F238E27FC236}">
                <a16:creationId xmlns:a16="http://schemas.microsoft.com/office/drawing/2014/main" id="{8BA91E69-49CB-48D0-99D5-417844DB5B30}"/>
              </a:ext>
            </a:extLst>
          </p:cNvPr>
          <p:cNvSpPr>
            <a:spLocks noGrp="1"/>
          </p:cNvSpPr>
          <p:nvPr>
            <p:ph type="body" sz="half" idx="2"/>
          </p:nvPr>
        </p:nvSpPr>
        <p:spPr/>
        <p:txBody>
          <a:bodyPr/>
          <a:lstStyle/>
          <a:p>
            <a:r>
              <a:rPr lang="en-US"/>
              <a:t>The need for Lifestyle Medicine</a:t>
            </a:r>
          </a:p>
        </p:txBody>
      </p:sp>
      <p:pic>
        <p:nvPicPr>
          <p:cNvPr id="8" name="Picture Placeholder 7">
            <a:extLst>
              <a:ext uri="{FF2B5EF4-FFF2-40B4-BE49-F238E27FC236}">
                <a16:creationId xmlns:a16="http://schemas.microsoft.com/office/drawing/2014/main" id="{CEC9577E-D65F-447D-8B41-634892C2751E}"/>
              </a:ext>
            </a:extLst>
          </p:cNvPr>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t="19766" b="19766"/>
          <a:stretch>
            <a:fillRect/>
          </a:stretch>
        </p:blipFill>
        <p:spPr/>
      </p:pic>
      <p:sp>
        <p:nvSpPr>
          <p:cNvPr id="3" name="Slide Number Placeholder 2">
            <a:extLst>
              <a:ext uri="{FF2B5EF4-FFF2-40B4-BE49-F238E27FC236}">
                <a16:creationId xmlns:a16="http://schemas.microsoft.com/office/drawing/2014/main" id="{B0FF1752-FF54-4C19-9475-4C14D5BA0F2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lang="en-US" sz="1050" b="0" i="0" u="none" strike="noStrike" kern="1200" cap="none" spc="0" normalizeH="0" baseline="0" noProof="0" smtClean="0">
                <a:ln>
                  <a:noFill/>
                </a:ln>
                <a:solidFill>
                  <a:srgbClr val="FFFFFF"/>
                </a:solidFill>
                <a:effectLst/>
                <a:uLnTx/>
                <a:uFillTx/>
                <a:latin typeface="Tw Cen MT" panose="020B0602020104020603"/>
                <a:ea typeface="+mn-ea"/>
                <a:cs typeface="+mn-cs"/>
                <a:sym typeface="Franklin Gothic Book"/>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050" b="0" i="0" u="none" strike="noStrike" kern="1200" cap="none" spc="0" normalizeH="0" baseline="0" noProof="0">
              <a:ln>
                <a:noFill/>
              </a:ln>
              <a:solidFill>
                <a:srgbClr val="FFFFFF"/>
              </a:solidFill>
              <a:effectLst/>
              <a:uLnTx/>
              <a:uFillTx/>
              <a:latin typeface="Tw Cen MT" panose="020B0602020104020603"/>
              <a:ea typeface="+mn-ea"/>
              <a:cs typeface="+mn-cs"/>
              <a:sym typeface="Franklin Gothic Book"/>
            </a:endParaRPr>
          </a:p>
        </p:txBody>
      </p:sp>
    </p:spTree>
    <p:extLst>
      <p:ext uri="{BB962C8B-B14F-4D97-AF65-F5344CB8AC3E}">
        <p14:creationId xmlns:p14="http://schemas.microsoft.com/office/powerpoint/2010/main" val="4656611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BBBA85E-3F9F-48FA-AE22-2AD2E566097A}"/>
              </a:ext>
            </a:extLst>
          </p:cNvPr>
          <p:cNvSpPr>
            <a:spLocks noGrp="1"/>
          </p:cNvSpPr>
          <p:nvPr>
            <p:ph idx="1"/>
          </p:nvPr>
        </p:nvSpPr>
        <p:spPr>
          <a:xfrm>
            <a:off x="1097280" y="2024410"/>
            <a:ext cx="3369617" cy="4023360"/>
          </a:xfrm>
        </p:spPr>
        <p:txBody>
          <a:bodyPr vert="horz" lIns="0" tIns="45720" rIns="0" bIns="45720" rtlCol="0" anchor="t">
            <a:normAutofit fontScale="92500" lnSpcReduction="10000"/>
          </a:bodyPr>
          <a:lstStyle/>
          <a:p>
            <a:pPr marL="0" indent="0">
              <a:lnSpc>
                <a:spcPct val="100000"/>
              </a:lnSpc>
              <a:buClr>
                <a:srgbClr val="92D050"/>
              </a:buClr>
              <a:buNone/>
            </a:pPr>
            <a:r>
              <a:rPr lang="en-US" b="1" dirty="0">
                <a:latin typeface="Arial"/>
                <a:cs typeface="Arial"/>
              </a:rPr>
              <a:t>Unsustainable Economics</a:t>
            </a:r>
          </a:p>
          <a:p>
            <a:pPr marL="285750" indent="-285750">
              <a:lnSpc>
                <a:spcPct val="100000"/>
              </a:lnSpc>
              <a:buClr>
                <a:srgbClr val="92D050"/>
              </a:buClr>
              <a:buFont typeface="Arial" panose="020B0604020202020204" pitchFamily="34" charset="0"/>
              <a:buChar char="•"/>
            </a:pPr>
            <a:r>
              <a:rPr lang="en-US" dirty="0">
                <a:latin typeface="Arial"/>
                <a:cs typeface="Arial"/>
              </a:rPr>
              <a:t>Healthcare in US costs $3.3 trillion annually</a:t>
            </a:r>
            <a:endParaRPr lang="en-US" dirty="0"/>
          </a:p>
          <a:p>
            <a:pPr marL="285750" indent="-285750">
              <a:lnSpc>
                <a:spcPct val="100000"/>
              </a:lnSpc>
              <a:buClr>
                <a:srgbClr val="92D050"/>
              </a:buClr>
              <a:buFont typeface="Arial" panose="020B0604020202020204" pitchFamily="34" charset="0"/>
              <a:buChar char="•"/>
            </a:pPr>
            <a:r>
              <a:rPr lang="en-US" dirty="0">
                <a:latin typeface="Arial"/>
                <a:cs typeface="Arial"/>
              </a:rPr>
              <a:t>80% of these costs are attributed to the treatment of chronic conditions</a:t>
            </a:r>
          </a:p>
          <a:p>
            <a:pPr marL="0" indent="0">
              <a:lnSpc>
                <a:spcPct val="100000"/>
              </a:lnSpc>
              <a:buClr>
                <a:srgbClr val="92D050"/>
              </a:buClr>
              <a:buNone/>
            </a:pPr>
            <a:r>
              <a:rPr lang="en-US" b="1" dirty="0">
                <a:latin typeface="Arial"/>
                <a:cs typeface="Arial"/>
              </a:rPr>
              <a:t>Increasing Prevalence</a:t>
            </a:r>
          </a:p>
          <a:p>
            <a:pPr marL="285750" indent="-285750">
              <a:lnSpc>
                <a:spcPct val="100000"/>
              </a:lnSpc>
              <a:buClr>
                <a:srgbClr val="92D050"/>
              </a:buClr>
              <a:buFont typeface="Arial" panose="020B0604020202020204" pitchFamily="34" charset="0"/>
              <a:buChar char="•"/>
            </a:pPr>
            <a:r>
              <a:rPr lang="en-US" dirty="0">
                <a:latin typeface="Arial"/>
                <a:cs typeface="Arial"/>
              </a:rPr>
              <a:t>Increase prevalence of obesity and diabetes</a:t>
            </a:r>
            <a:endParaRPr lang="en-US" dirty="0">
              <a:latin typeface="Arial" panose="020B0604020202020204" pitchFamily="34" charset="0"/>
            </a:endParaRPr>
          </a:p>
          <a:p>
            <a:pPr marL="285750" indent="-285750">
              <a:lnSpc>
                <a:spcPct val="100000"/>
              </a:lnSpc>
              <a:buClr>
                <a:srgbClr val="92D050"/>
              </a:buClr>
              <a:buFont typeface="Arial" panose="020B0604020202020204" pitchFamily="34" charset="0"/>
              <a:buChar char="•"/>
            </a:pPr>
            <a:r>
              <a:rPr lang="en-US" dirty="0">
                <a:highlight>
                  <a:srgbClr val="FFFFFF"/>
                </a:highlight>
                <a:latin typeface="Arial"/>
                <a:cs typeface="Arial"/>
              </a:rPr>
              <a:t>Patients with diabetes can expect 2.3x higher medical expenditures than general population</a:t>
            </a:r>
            <a:endParaRPr lang="en-US" dirty="0">
              <a:highlight>
                <a:srgbClr val="FFFFFF"/>
              </a:highlight>
              <a:latin typeface="Arial" panose="020B0604020202020204" pitchFamily="34" charset="0"/>
            </a:endParaRPr>
          </a:p>
        </p:txBody>
      </p:sp>
      <p:pic>
        <p:nvPicPr>
          <p:cNvPr id="4" name="Picture 3">
            <a:extLst>
              <a:ext uri="{FF2B5EF4-FFF2-40B4-BE49-F238E27FC236}">
                <a16:creationId xmlns:a16="http://schemas.microsoft.com/office/drawing/2014/main" id="{66A724A7-6F13-4E66-BC0A-0782C9799A6F}"/>
              </a:ext>
            </a:extLst>
          </p:cNvPr>
          <p:cNvPicPr>
            <a:picLocks noChangeAspect="1"/>
          </p:cNvPicPr>
          <p:nvPr/>
        </p:nvPicPr>
        <p:blipFill rotWithShape="1">
          <a:blip r:embed="rId3">
            <a:extLst>
              <a:ext uri="{28A0092B-C50C-407E-A947-70E740481C1C}">
                <a14:useLocalDpi xmlns:a14="http://schemas.microsoft.com/office/drawing/2010/main" val="0"/>
              </a:ext>
            </a:extLst>
          </a:blip>
          <a:srcRect b="50000"/>
          <a:stretch/>
        </p:blipFill>
        <p:spPr>
          <a:xfrm>
            <a:off x="4728809" y="286603"/>
            <a:ext cx="7316045" cy="6024978"/>
          </a:xfrm>
          <a:prstGeom prst="rect">
            <a:avLst/>
          </a:prstGeom>
        </p:spPr>
      </p:pic>
      <p:sp>
        <p:nvSpPr>
          <p:cNvPr id="9" name="Title 8">
            <a:extLst>
              <a:ext uri="{FF2B5EF4-FFF2-40B4-BE49-F238E27FC236}">
                <a16:creationId xmlns:a16="http://schemas.microsoft.com/office/drawing/2014/main" id="{97847ACC-0D3F-4CC5-9CBC-2B458F729215}"/>
              </a:ext>
            </a:extLst>
          </p:cNvPr>
          <p:cNvSpPr>
            <a:spLocks noGrp="1"/>
          </p:cNvSpPr>
          <p:nvPr>
            <p:ph type="title"/>
          </p:nvPr>
        </p:nvSpPr>
        <p:spPr/>
        <p:txBody>
          <a:bodyPr>
            <a:normAutofit/>
          </a:bodyPr>
          <a:lstStyle/>
          <a:p>
            <a:br>
              <a:rPr lang="en-US" sz="2400">
                <a:latin typeface="Arial"/>
                <a:cs typeface="Arial"/>
              </a:rPr>
            </a:br>
            <a:endParaRPr lang="en-US" sz="2400" b="1"/>
          </a:p>
        </p:txBody>
      </p:sp>
      <p:sp>
        <p:nvSpPr>
          <p:cNvPr id="2" name="Slide Number Placeholder 1">
            <a:extLst>
              <a:ext uri="{FF2B5EF4-FFF2-40B4-BE49-F238E27FC236}">
                <a16:creationId xmlns:a16="http://schemas.microsoft.com/office/drawing/2014/main" id="{9A550C2C-5487-4860-9AD6-24679D68B91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lang="en-US" sz="1050" b="0" i="0" u="none" strike="noStrike" kern="1200" cap="none" spc="0" normalizeH="0" baseline="0" noProof="0" smtClean="0">
                <a:ln>
                  <a:noFill/>
                </a:ln>
                <a:solidFill>
                  <a:srgbClr val="FFFFFF"/>
                </a:solidFill>
                <a:effectLst/>
                <a:uLnTx/>
                <a:uFillTx/>
                <a:latin typeface="Tw Cen MT" panose="020B0602020104020603"/>
                <a:ea typeface="+mn-ea"/>
                <a:cs typeface="+mn-cs"/>
                <a:sym typeface="Franklin Gothic Book"/>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050" b="0" i="0" u="none" strike="noStrike" kern="1200" cap="none" spc="0" normalizeH="0" baseline="0" noProof="0">
              <a:ln>
                <a:noFill/>
              </a:ln>
              <a:solidFill>
                <a:srgbClr val="FFFFFF"/>
              </a:solidFill>
              <a:effectLst/>
              <a:uLnTx/>
              <a:uFillTx/>
              <a:latin typeface="Tw Cen MT" panose="020B0602020104020603"/>
              <a:ea typeface="+mn-ea"/>
              <a:cs typeface="+mn-cs"/>
              <a:sym typeface="Franklin Gothic Book"/>
            </a:endParaRPr>
          </a:p>
        </p:txBody>
      </p:sp>
      <p:sp>
        <p:nvSpPr>
          <p:cNvPr id="3" name="TextBox 2">
            <a:extLst>
              <a:ext uri="{FF2B5EF4-FFF2-40B4-BE49-F238E27FC236}">
                <a16:creationId xmlns:a16="http://schemas.microsoft.com/office/drawing/2014/main" id="{46BD8996-636B-41EA-A855-F7E27DDA2BD4}"/>
              </a:ext>
            </a:extLst>
          </p:cNvPr>
          <p:cNvSpPr txBox="1"/>
          <p:nvPr/>
        </p:nvSpPr>
        <p:spPr>
          <a:xfrm>
            <a:off x="1097280" y="6493036"/>
            <a:ext cx="1710981"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Tw Cen MT" panose="020B0602020104020603"/>
                <a:ea typeface="+mn-ea"/>
                <a:cs typeface="+mn-cs"/>
                <a:sym typeface="Franklin Gothic Book"/>
              </a:rPr>
              <a:t>See Reference Appendix</a:t>
            </a:r>
          </a:p>
        </p:txBody>
      </p:sp>
    </p:spTree>
    <p:extLst>
      <p:ext uri="{BB962C8B-B14F-4D97-AF65-F5344CB8AC3E}">
        <p14:creationId xmlns:p14="http://schemas.microsoft.com/office/powerpoint/2010/main" val="3255048969"/>
      </p:ext>
    </p:extLst>
  </p:cSld>
  <p:clrMapOvr>
    <a:masterClrMapping/>
  </p:clrMapOvr>
</p:sld>
</file>

<file path=ppt/theme/theme1.xml><?xml version="1.0" encoding="utf-8"?>
<a:theme xmlns:a="http://schemas.openxmlformats.org/drawingml/2006/main" name="ACLM Template">
  <a:themeElements>
    <a:clrScheme name="New ACLM PMS">
      <a:dk1>
        <a:sysClr val="windowText" lastClr="000000"/>
      </a:dk1>
      <a:lt1>
        <a:sysClr val="window" lastClr="FFFFFF"/>
      </a:lt1>
      <a:dk2>
        <a:srgbClr val="6B90B5"/>
      </a:dk2>
      <a:lt2>
        <a:srgbClr val="E7E6E6"/>
      </a:lt2>
      <a:accent1>
        <a:srgbClr val="C8102E"/>
      </a:accent1>
      <a:accent2>
        <a:srgbClr val="FF6900"/>
      </a:accent2>
      <a:accent3>
        <a:srgbClr val="0069B1"/>
      </a:accent3>
      <a:accent4>
        <a:srgbClr val="00BAB3"/>
      </a:accent4>
      <a:accent5>
        <a:srgbClr val="008264"/>
      </a:accent5>
      <a:accent6>
        <a:srgbClr val="EBBC4E"/>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ACLM Template" id="{4E2FA535-5270-44C7-96A7-FF99EBD2F8D0}" vid="{9A57DEAF-318E-4119-BB46-AEB83B1FA0B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4637</Words>
  <Application>Microsoft Macintosh PowerPoint</Application>
  <PresentationFormat>Widescreen</PresentationFormat>
  <Paragraphs>259</Paragraphs>
  <Slides>32</Slides>
  <Notes>32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Arial</vt:lpstr>
      <vt:lpstr>Arial,Sans-Serif</vt:lpstr>
      <vt:lpstr>Calibri</vt:lpstr>
      <vt:lpstr>Futura Std Light</vt:lpstr>
      <vt:lpstr>MuseoSans</vt:lpstr>
      <vt:lpstr>OpenSans-Regular</vt:lpstr>
      <vt:lpstr>Tw Cen MT</vt:lpstr>
      <vt:lpstr>ACLM Template</vt:lpstr>
      <vt:lpstr>Lifestyle Medicine and Culinary Medicine: Paths to Manage Chronic Lifestyle-Related Conditions</vt:lpstr>
      <vt:lpstr>Objectives</vt:lpstr>
      <vt:lpstr>WHAT IS LIFESTYLE MEDICINE</vt:lpstr>
      <vt:lpstr>PowerPoint Presentation</vt:lpstr>
      <vt:lpstr>6 Powerful Interventions</vt:lpstr>
      <vt:lpstr>Where does Lifestyle Medicine Fit?</vt:lpstr>
      <vt:lpstr>Lifestyle Medicine focuses are the conditions that consume 80% of healthcare visits, hospitalizations, and costs</vt:lpstr>
      <vt:lpstr>WHY NOW</vt:lpstr>
      <vt:lpstr> </vt:lpstr>
      <vt:lpstr>US Burden of Diseases Collaborators: Dietary Risks are Leading Cause of Disability</vt:lpstr>
      <vt:lpstr>A Decline in US  Life Expectancy</vt:lpstr>
      <vt:lpstr>Relevance in a Pandemic</vt:lpstr>
      <vt:lpstr>UK Lifestyle Intervention Diabetes Remission Clinical Trial: Economic Analysis</vt:lpstr>
      <vt:lpstr>Evidence-Based and Guideline Driven</vt:lpstr>
      <vt:lpstr>At the Center of Medicine, Science, and Health</vt:lpstr>
      <vt:lpstr>Lifestyle Associated Pathogenesis</vt:lpstr>
      <vt:lpstr>PowerPoint Presentation</vt:lpstr>
      <vt:lpstr>PowerPoint Presentation</vt:lpstr>
      <vt:lpstr>Nutrition Interventions</vt:lpstr>
      <vt:lpstr>Exercise Interventions</vt:lpstr>
      <vt:lpstr>Sleep Management </vt:lpstr>
      <vt:lpstr>Stress Management</vt:lpstr>
      <vt:lpstr>Addictive Substance Management </vt:lpstr>
      <vt:lpstr>Social Connection As a Treatment</vt:lpstr>
      <vt:lpstr>PowerPoint Presentation</vt:lpstr>
      <vt:lpstr>Lifestyle Intervention Compared to Usual Diabetes Support and Education</vt:lpstr>
      <vt:lpstr>Intensive Cardiac Rehabilitation: A Premier Lifestyle Intervention for Patients with Moderate to Severe CAD</vt:lpstr>
      <vt:lpstr>Complete Health Improvement Program: First Certified ACLM Program </vt:lpstr>
      <vt:lpstr>CHIP intervention in the highest risk patients has impressive 30-day results</vt:lpstr>
      <vt:lpstr>Lifestyle Medicine in Practice</vt:lpstr>
      <vt:lpstr>Lifestyle Medicine Approach in Clinical Settings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Lifestyle Medicine and Culinary Medicine: Paths to Manage Chronic Lifestyle-Related Conditions</dc:title>
  <dc:creator>Meaghan Olson</dc:creator>
  <cp:lastModifiedBy>Meaghan Olson</cp:lastModifiedBy>
  <cp:revision>1</cp:revision>
  <dcterms:created xsi:type="dcterms:W3CDTF">2021-04-01T21:07:46Z</dcterms:created>
  <dcterms:modified xsi:type="dcterms:W3CDTF">2021-04-01T21:13:09Z</dcterms:modified>
</cp:coreProperties>
</file>