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05" r:id="rId2"/>
    <p:sldMasterId id="2147483717" r:id="rId3"/>
  </p:sldMasterIdLst>
  <p:notesMasterIdLst>
    <p:notesMasterId r:id="rId60"/>
  </p:notesMasterIdLst>
  <p:sldIdLst>
    <p:sldId id="372" r:id="rId4"/>
    <p:sldId id="269" r:id="rId5"/>
    <p:sldId id="461" r:id="rId6"/>
    <p:sldId id="401" r:id="rId7"/>
    <p:sldId id="402" r:id="rId8"/>
    <p:sldId id="458" r:id="rId9"/>
    <p:sldId id="459" r:id="rId10"/>
    <p:sldId id="416" r:id="rId11"/>
    <p:sldId id="395" r:id="rId12"/>
    <p:sldId id="396" r:id="rId13"/>
    <p:sldId id="397" r:id="rId14"/>
    <p:sldId id="398" r:id="rId15"/>
    <p:sldId id="399" r:id="rId16"/>
    <p:sldId id="400" r:id="rId17"/>
    <p:sldId id="338" r:id="rId18"/>
    <p:sldId id="373" r:id="rId19"/>
    <p:sldId id="408" r:id="rId20"/>
    <p:sldId id="462" r:id="rId21"/>
    <p:sldId id="419" r:id="rId22"/>
    <p:sldId id="439" r:id="rId23"/>
    <p:sldId id="453" r:id="rId24"/>
    <p:sldId id="435" r:id="rId25"/>
    <p:sldId id="440" r:id="rId26"/>
    <p:sldId id="441" r:id="rId27"/>
    <p:sldId id="442" r:id="rId28"/>
    <p:sldId id="443" r:id="rId29"/>
    <p:sldId id="444" r:id="rId30"/>
    <p:sldId id="446" r:id="rId31"/>
    <p:sldId id="447" r:id="rId32"/>
    <p:sldId id="445" r:id="rId33"/>
    <p:sldId id="451" r:id="rId34"/>
    <p:sldId id="450" r:id="rId35"/>
    <p:sldId id="420" r:id="rId36"/>
    <p:sldId id="452" r:id="rId37"/>
    <p:sldId id="421" r:id="rId38"/>
    <p:sldId id="438" r:id="rId39"/>
    <p:sldId id="455" r:id="rId40"/>
    <p:sldId id="456" r:id="rId41"/>
    <p:sldId id="454" r:id="rId42"/>
    <p:sldId id="449" r:id="rId43"/>
    <p:sldId id="324" r:id="rId44"/>
    <p:sldId id="460" r:id="rId45"/>
    <p:sldId id="463" r:id="rId46"/>
    <p:sldId id="464" r:id="rId47"/>
    <p:sldId id="465" r:id="rId48"/>
    <p:sldId id="466" r:id="rId49"/>
    <p:sldId id="467" r:id="rId50"/>
    <p:sldId id="468" r:id="rId51"/>
    <p:sldId id="469" r:id="rId52"/>
    <p:sldId id="470" r:id="rId53"/>
    <p:sldId id="471" r:id="rId54"/>
    <p:sldId id="473" r:id="rId55"/>
    <p:sldId id="474" r:id="rId56"/>
    <p:sldId id="475" r:id="rId57"/>
    <p:sldId id="476" r:id="rId58"/>
    <p:sldId id="457" r:id="rId59"/>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3429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685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0287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0574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24003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27432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040" userDrawn="1">
          <p15:clr>
            <a:srgbClr val="A4A3A4"/>
          </p15:clr>
        </p15:guide>
        <p15:guide id="2" pos="3840" userDrawn="1">
          <p15:clr>
            <a:srgbClr val="A4A3A4"/>
          </p15:clr>
        </p15:guide>
        <p15:guide id="3" orient="horz" pos="153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65" autoAdjust="0"/>
  </p:normalViewPr>
  <p:slideViewPr>
    <p:cSldViewPr snapToGrid="0" showGuides="1">
      <p:cViewPr varScale="1">
        <p:scale>
          <a:sx n="107" d="100"/>
          <a:sy n="107" d="100"/>
        </p:scale>
        <p:origin x="682" y="72"/>
      </p:cViewPr>
      <p:guideLst>
        <p:guide orient="horz" pos="2040"/>
        <p:guide pos="3840"/>
        <p:guide orient="horz" pos="1530"/>
        <p:guide pos="2880"/>
      </p:guideLst>
    </p:cSldViewPr>
  </p:slideViewPr>
  <p:notesTextViewPr>
    <p:cViewPr>
      <p:scale>
        <a:sx n="100" d="100"/>
        <a:sy n="100" d="100"/>
      </p:scale>
      <p:origin x="0" y="0"/>
    </p:cViewPr>
  </p:notesTextViewPr>
  <p:sorterViewPr>
    <p:cViewPr varScale="1">
      <p:scale>
        <a:sx n="1" d="1"/>
        <a:sy n="1" d="1"/>
      </p:scale>
      <p:origin x="0" y="-156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Number</c:v>
                </c:pt>
              </c:strCache>
            </c:strRef>
          </c:tx>
          <c:dPt>
            <c:idx val="0"/>
            <c:bubble3D val="0"/>
            <c:spPr>
              <a:solidFill>
                <a:schemeClr val="tx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7A40-4AFB-84A9-451AB366FFA4}"/>
              </c:ext>
            </c:extLst>
          </c:dPt>
          <c:dPt>
            <c:idx val="1"/>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7A40-4AFB-84A9-451AB366FFA4}"/>
              </c:ext>
            </c:extLst>
          </c:dPt>
          <c:dPt>
            <c:idx val="2"/>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7A40-4AFB-84A9-451AB366FFA4}"/>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7A40-4AFB-84A9-451AB366FFA4}"/>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7A40-4AFB-84A9-451AB366FFA4}"/>
              </c:ext>
            </c:extLst>
          </c:dPt>
          <c:dPt>
            <c:idx val="5"/>
            <c:bubble3D val="0"/>
            <c:spPr>
              <a:solidFill>
                <a:schemeClr val="accent4">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B-7A40-4AFB-84A9-451AB366FFA4}"/>
              </c:ext>
            </c:extLst>
          </c:dPt>
          <c:dPt>
            <c:idx val="6"/>
            <c:bubble3D val="0"/>
            <c:spPr>
              <a:solidFill>
                <a:schemeClr val="accent6">
                  <a:lumMod val="80000"/>
                  <a:lumOff val="2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D-7A40-4AFB-84A9-451AB366FFA4}"/>
              </c:ext>
            </c:extLst>
          </c:dPt>
          <c:dLbls>
            <c:dLbl>
              <c:idx val="0"/>
              <c:layout>
                <c:manualLayout>
                  <c:x val="-1.0055093349180399E-2"/>
                  <c:y val="6.4747614381010496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7A40-4AFB-84A9-451AB366FFA4}"/>
                </c:ext>
                <c:ext xmlns:c15="http://schemas.microsoft.com/office/drawing/2012/chart" uri="{CE6537A1-D6FC-4f65-9D91-7224C49458BB}"/>
              </c:extLst>
            </c:dLbl>
            <c:dLbl>
              <c:idx val="2"/>
              <c:layout>
                <c:manualLayout>
                  <c:x val="-3.9898851087010398E-2"/>
                  <c:y val="9.4058475188632196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7A40-4AFB-84A9-451AB366FFA4}"/>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Sheet1!$A$2:$A$8</c:f>
              <c:strCache>
                <c:ptCount val="7"/>
                <c:pt idx="0">
                  <c:v>No Pathology</c:v>
                </c:pt>
                <c:pt idx="1">
                  <c:v>Vascular</c:v>
                </c:pt>
                <c:pt idx="2">
                  <c:v>Non-AD</c:v>
                </c:pt>
                <c:pt idx="3">
                  <c:v>Non-AD + Vascular</c:v>
                </c:pt>
                <c:pt idx="4">
                  <c:v>Pure AD</c:v>
                </c:pt>
                <c:pt idx="5">
                  <c:v>AD + Vascular</c:v>
                </c:pt>
                <c:pt idx="6">
                  <c:v>AD + Other + Vascular</c:v>
                </c:pt>
              </c:strCache>
            </c:strRef>
          </c:cat>
          <c:val>
            <c:numRef>
              <c:f>Sheet1!$B$2:$B$8</c:f>
              <c:numCache>
                <c:formatCode>General</c:formatCode>
                <c:ptCount val="7"/>
                <c:pt idx="0">
                  <c:v>4</c:v>
                </c:pt>
                <c:pt idx="1">
                  <c:v>22</c:v>
                </c:pt>
                <c:pt idx="2">
                  <c:v>6</c:v>
                </c:pt>
                <c:pt idx="3">
                  <c:v>35</c:v>
                </c:pt>
                <c:pt idx="4">
                  <c:v>14</c:v>
                </c:pt>
                <c:pt idx="5">
                  <c:v>122</c:v>
                </c:pt>
                <c:pt idx="6">
                  <c:v>210</c:v>
                </c:pt>
              </c:numCache>
            </c:numRef>
          </c:val>
          <c:extLst xmlns:c16r2="http://schemas.microsoft.com/office/drawing/2015/06/chart">
            <c:ext xmlns:c16="http://schemas.microsoft.com/office/drawing/2014/chart" uri="{C3380CC4-5D6E-409C-BE32-E72D297353CC}">
              <c16:uniqueId val="{0000000E-7A40-4AFB-84A9-451AB366FFA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Number</c:v>
                </c:pt>
              </c:strCache>
            </c:strRef>
          </c:tx>
          <c:dPt>
            <c:idx val="0"/>
            <c:bubble3D val="0"/>
            <c:spPr>
              <a:solidFill>
                <a:schemeClr val="tx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1268-4599-8C76-0CDE95A59170}"/>
              </c:ext>
            </c:extLst>
          </c:dPt>
          <c:dPt>
            <c:idx val="1"/>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1268-4599-8C76-0CDE95A59170}"/>
              </c:ext>
            </c:extLst>
          </c:dPt>
          <c:dPt>
            <c:idx val="2"/>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1268-4599-8C76-0CDE95A59170}"/>
              </c:ext>
            </c:extLst>
          </c:dPt>
          <c:dPt>
            <c:idx val="3"/>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1268-4599-8C76-0CDE95A59170}"/>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1268-4599-8C76-0CDE95A59170}"/>
              </c:ext>
            </c:extLst>
          </c:dPt>
          <c:dPt>
            <c:idx val="5"/>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B-1268-4599-8C76-0CDE95A59170}"/>
              </c:ext>
            </c:extLst>
          </c:dPt>
          <c:dPt>
            <c:idx val="6"/>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D-1268-4599-8C76-0CDE95A59170}"/>
              </c:ext>
            </c:extLst>
          </c:dPt>
          <c:dLbls>
            <c:dLbl>
              <c:idx val="0"/>
              <c:layout>
                <c:manualLayout>
                  <c:x val="-1.0055093349180399E-2"/>
                  <c:y val="6.4747614381010496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1268-4599-8C76-0CDE95A59170}"/>
                </c:ext>
                <c:ext xmlns:c15="http://schemas.microsoft.com/office/drawing/2012/chart" uri="{CE6537A1-D6FC-4f65-9D91-7224C49458BB}"/>
              </c:extLst>
            </c:dLbl>
            <c:dLbl>
              <c:idx val="2"/>
              <c:layout>
                <c:manualLayout>
                  <c:x val="-3.9898851087010398E-2"/>
                  <c:y val="9.4058475188632196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1268-4599-8C76-0CDE95A59170}"/>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Sheet1!$A$2:$A$8</c:f>
              <c:strCache>
                <c:ptCount val="7"/>
                <c:pt idx="0">
                  <c:v>No Pathology</c:v>
                </c:pt>
                <c:pt idx="1">
                  <c:v>Vascular</c:v>
                </c:pt>
                <c:pt idx="2">
                  <c:v>Non-AD</c:v>
                </c:pt>
                <c:pt idx="3">
                  <c:v>Non-AD + Vascular</c:v>
                </c:pt>
                <c:pt idx="4">
                  <c:v>Pure AD</c:v>
                </c:pt>
                <c:pt idx="5">
                  <c:v>AD + Vascular</c:v>
                </c:pt>
                <c:pt idx="6">
                  <c:v>AD + Other + Vascular</c:v>
                </c:pt>
              </c:strCache>
            </c:strRef>
          </c:cat>
          <c:val>
            <c:numRef>
              <c:f>Sheet1!$B$2:$B$8</c:f>
              <c:numCache>
                <c:formatCode>General</c:formatCode>
                <c:ptCount val="7"/>
                <c:pt idx="0">
                  <c:v>4</c:v>
                </c:pt>
                <c:pt idx="1">
                  <c:v>22</c:v>
                </c:pt>
                <c:pt idx="2">
                  <c:v>6</c:v>
                </c:pt>
                <c:pt idx="3">
                  <c:v>35</c:v>
                </c:pt>
                <c:pt idx="4">
                  <c:v>14</c:v>
                </c:pt>
                <c:pt idx="5">
                  <c:v>122</c:v>
                </c:pt>
                <c:pt idx="6">
                  <c:v>210</c:v>
                </c:pt>
              </c:numCache>
            </c:numRef>
          </c:val>
          <c:extLst xmlns:c16r2="http://schemas.microsoft.com/office/drawing/2015/06/chart">
            <c:ext xmlns:c16="http://schemas.microsoft.com/office/drawing/2014/chart" uri="{C3380CC4-5D6E-409C-BE32-E72D297353CC}">
              <c16:uniqueId val="{0000000E-1268-4599-8C76-0CDE95A5917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0-6 Pts</c:v>
                </c:pt>
              </c:strCache>
            </c:strRef>
          </c:tx>
          <c:spPr>
            <a:solidFill>
              <a:schemeClr val="accent2">
                <a:shade val="65000"/>
              </a:schemeClr>
            </a:solidFill>
            <a:ln>
              <a:noFill/>
            </a:ln>
            <a:effectLst/>
          </c:spPr>
          <c:invertIfNegative val="0"/>
          <c:cat>
            <c:strRef>
              <c:f>Sheet1!$A$2:$A$4</c:f>
              <c:strCache>
                <c:ptCount val="3"/>
                <c:pt idx="0">
                  <c:v>Overall</c:v>
                </c:pt>
                <c:pt idx="1">
                  <c:v>Whites</c:v>
                </c:pt>
                <c:pt idx="2">
                  <c:v>African Americans</c:v>
                </c:pt>
              </c:strCache>
            </c:strRef>
          </c:cat>
          <c:val>
            <c:numRef>
              <c:f>Sheet1!$B$2:$B$4</c:f>
              <c:numCache>
                <c:formatCode>General</c:formatCode>
                <c:ptCount val="3"/>
                <c:pt idx="0">
                  <c:v>4.5999999999999996</c:v>
                </c:pt>
                <c:pt idx="1">
                  <c:v>5.0999999999999996</c:v>
                </c:pt>
                <c:pt idx="2">
                  <c:v>3.6</c:v>
                </c:pt>
              </c:numCache>
            </c:numRef>
          </c:val>
          <c:extLst xmlns:c16r2="http://schemas.microsoft.com/office/drawing/2015/06/chart">
            <c:ext xmlns:c16="http://schemas.microsoft.com/office/drawing/2014/chart" uri="{C3380CC4-5D6E-409C-BE32-E72D297353CC}">
              <c16:uniqueId val="{00000000-A7E2-4B73-82F7-5185DB41CD59}"/>
            </c:ext>
          </c:extLst>
        </c:ser>
        <c:ser>
          <c:idx val="1"/>
          <c:order val="1"/>
          <c:tx>
            <c:strRef>
              <c:f>Sheet1!$C$1</c:f>
              <c:strCache>
                <c:ptCount val="1"/>
                <c:pt idx="0">
                  <c:v>7-8 Pts</c:v>
                </c:pt>
              </c:strCache>
            </c:strRef>
          </c:tx>
          <c:spPr>
            <a:solidFill>
              <a:schemeClr val="accent2"/>
            </a:solidFill>
            <a:ln>
              <a:noFill/>
            </a:ln>
            <a:effectLst/>
          </c:spPr>
          <c:invertIfNegative val="0"/>
          <c:cat>
            <c:strRef>
              <c:f>Sheet1!$A$2:$A$4</c:f>
              <c:strCache>
                <c:ptCount val="3"/>
                <c:pt idx="0">
                  <c:v>Overall</c:v>
                </c:pt>
                <c:pt idx="1">
                  <c:v>Whites</c:v>
                </c:pt>
                <c:pt idx="2">
                  <c:v>African Americans</c:v>
                </c:pt>
              </c:strCache>
            </c:strRef>
          </c:cat>
          <c:val>
            <c:numRef>
              <c:f>Sheet1!$C$2:$C$4</c:f>
              <c:numCache>
                <c:formatCode>General</c:formatCode>
                <c:ptCount val="3"/>
                <c:pt idx="0">
                  <c:v>2.7</c:v>
                </c:pt>
                <c:pt idx="1">
                  <c:v>2.7</c:v>
                </c:pt>
                <c:pt idx="2">
                  <c:v>2.5</c:v>
                </c:pt>
              </c:numCache>
            </c:numRef>
          </c:val>
          <c:extLst xmlns:c16r2="http://schemas.microsoft.com/office/drawing/2015/06/chart">
            <c:ext xmlns:c16="http://schemas.microsoft.com/office/drawing/2014/chart" uri="{C3380CC4-5D6E-409C-BE32-E72D297353CC}">
              <c16:uniqueId val="{00000001-A7E2-4B73-82F7-5185DB41CD59}"/>
            </c:ext>
          </c:extLst>
        </c:ser>
        <c:ser>
          <c:idx val="2"/>
          <c:order val="2"/>
          <c:tx>
            <c:strRef>
              <c:f>Sheet1!$D$1</c:f>
              <c:strCache>
                <c:ptCount val="1"/>
                <c:pt idx="0">
                  <c:v>9-14 Pts</c:v>
                </c:pt>
              </c:strCache>
            </c:strRef>
          </c:tx>
          <c:spPr>
            <a:solidFill>
              <a:schemeClr val="accent2">
                <a:tint val="65000"/>
              </a:schemeClr>
            </a:solidFill>
            <a:ln>
              <a:noFill/>
            </a:ln>
            <a:effectLst/>
          </c:spPr>
          <c:invertIfNegative val="0"/>
          <c:cat>
            <c:strRef>
              <c:f>Sheet1!$A$2:$A$4</c:f>
              <c:strCache>
                <c:ptCount val="3"/>
                <c:pt idx="0">
                  <c:v>Overall</c:v>
                </c:pt>
                <c:pt idx="1">
                  <c:v>Whites</c:v>
                </c:pt>
                <c:pt idx="2">
                  <c:v>African Americans</c:v>
                </c:pt>
              </c:strCache>
            </c:strRef>
          </c:cat>
          <c:val>
            <c:numRef>
              <c:f>Sheet1!$D$2:$D$4</c:f>
              <c:numCache>
                <c:formatCode>General</c:formatCode>
                <c:ptCount val="3"/>
                <c:pt idx="0">
                  <c:v>2.6</c:v>
                </c:pt>
                <c:pt idx="1">
                  <c:v>2.7</c:v>
                </c:pt>
                <c:pt idx="2">
                  <c:v>2.5</c:v>
                </c:pt>
              </c:numCache>
            </c:numRef>
          </c:val>
          <c:extLst xmlns:c16r2="http://schemas.microsoft.com/office/drawing/2015/06/chart">
            <c:ext xmlns:c16="http://schemas.microsoft.com/office/drawing/2014/chart" uri="{C3380CC4-5D6E-409C-BE32-E72D297353CC}">
              <c16:uniqueId val="{00000002-A7E2-4B73-82F7-5185DB41CD59}"/>
            </c:ext>
          </c:extLst>
        </c:ser>
        <c:dLbls>
          <c:showLegendKey val="0"/>
          <c:showVal val="0"/>
          <c:showCatName val="0"/>
          <c:showSerName val="0"/>
          <c:showPercent val="0"/>
          <c:showBubbleSize val="0"/>
        </c:dLbls>
        <c:gapWidth val="219"/>
        <c:overlap val="-27"/>
        <c:axId val="435505840"/>
        <c:axId val="435508976"/>
      </c:barChart>
      <c:catAx>
        <c:axId val="43550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5508976"/>
        <c:crosses val="autoZero"/>
        <c:auto val="1"/>
        <c:lblAlgn val="ctr"/>
        <c:lblOffset val="100"/>
        <c:noMultiLvlLbl val="0"/>
      </c:catAx>
      <c:valAx>
        <c:axId val="43550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Percentage Impaired</a:t>
                </a:r>
              </a:p>
            </c:rich>
          </c:tx>
          <c:layout>
            <c:manualLayout>
              <c:xMode val="edge"/>
              <c:yMode val="edge"/>
              <c:x val="0"/>
              <c:y val="0.16805858945051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55058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0-6 Pts</c:v>
                </c:pt>
              </c:strCache>
            </c:strRef>
          </c:tx>
          <c:spPr>
            <a:solidFill>
              <a:schemeClr val="accent2">
                <a:shade val="65000"/>
              </a:schemeClr>
            </a:solidFill>
            <a:ln>
              <a:noFill/>
            </a:ln>
            <a:effectLst/>
          </c:spPr>
          <c:invertIfNegative val="0"/>
          <c:cat>
            <c:strRef>
              <c:f>Sheet1!$A$2:$A$3</c:f>
              <c:strCache>
                <c:ptCount val="2"/>
                <c:pt idx="0">
                  <c:v>Outside Stroke Belt</c:v>
                </c:pt>
                <c:pt idx="1">
                  <c:v>Inside Stroke Belt</c:v>
                </c:pt>
              </c:strCache>
            </c:strRef>
          </c:cat>
          <c:val>
            <c:numRef>
              <c:f>Sheet1!$B$2:$B$3</c:f>
              <c:numCache>
                <c:formatCode>General</c:formatCode>
                <c:ptCount val="2"/>
                <c:pt idx="0">
                  <c:v>3.4</c:v>
                </c:pt>
                <c:pt idx="1">
                  <c:v>5.5</c:v>
                </c:pt>
              </c:numCache>
            </c:numRef>
          </c:val>
          <c:extLst xmlns:c16r2="http://schemas.microsoft.com/office/drawing/2015/06/chart">
            <c:ext xmlns:c16="http://schemas.microsoft.com/office/drawing/2014/chart" uri="{C3380CC4-5D6E-409C-BE32-E72D297353CC}">
              <c16:uniqueId val="{00000000-704F-460D-8507-E3FF573E7807}"/>
            </c:ext>
          </c:extLst>
        </c:ser>
        <c:ser>
          <c:idx val="1"/>
          <c:order val="1"/>
          <c:tx>
            <c:strRef>
              <c:f>Sheet1!$C$1</c:f>
              <c:strCache>
                <c:ptCount val="1"/>
                <c:pt idx="0">
                  <c:v>7-8 Pts</c:v>
                </c:pt>
              </c:strCache>
            </c:strRef>
          </c:tx>
          <c:spPr>
            <a:solidFill>
              <a:schemeClr val="accent2"/>
            </a:solidFill>
            <a:ln>
              <a:noFill/>
            </a:ln>
            <a:effectLst/>
          </c:spPr>
          <c:invertIfNegative val="0"/>
          <c:cat>
            <c:strRef>
              <c:f>Sheet1!$A$2:$A$3</c:f>
              <c:strCache>
                <c:ptCount val="2"/>
                <c:pt idx="0">
                  <c:v>Outside Stroke Belt</c:v>
                </c:pt>
                <c:pt idx="1">
                  <c:v>Inside Stroke Belt</c:v>
                </c:pt>
              </c:strCache>
            </c:strRef>
          </c:cat>
          <c:val>
            <c:numRef>
              <c:f>Sheet1!$C$2:$C$3</c:f>
              <c:numCache>
                <c:formatCode>General</c:formatCode>
                <c:ptCount val="2"/>
                <c:pt idx="0">
                  <c:v>2.1</c:v>
                </c:pt>
                <c:pt idx="1">
                  <c:v>3.2</c:v>
                </c:pt>
              </c:numCache>
            </c:numRef>
          </c:val>
          <c:extLst xmlns:c16r2="http://schemas.microsoft.com/office/drawing/2015/06/chart">
            <c:ext xmlns:c16="http://schemas.microsoft.com/office/drawing/2014/chart" uri="{C3380CC4-5D6E-409C-BE32-E72D297353CC}">
              <c16:uniqueId val="{00000001-704F-460D-8507-E3FF573E7807}"/>
            </c:ext>
          </c:extLst>
        </c:ser>
        <c:ser>
          <c:idx val="2"/>
          <c:order val="2"/>
          <c:tx>
            <c:strRef>
              <c:f>Sheet1!$D$1</c:f>
              <c:strCache>
                <c:ptCount val="1"/>
                <c:pt idx="0">
                  <c:v>9-14 Pts</c:v>
                </c:pt>
              </c:strCache>
            </c:strRef>
          </c:tx>
          <c:spPr>
            <a:solidFill>
              <a:schemeClr val="accent2">
                <a:tint val="65000"/>
              </a:schemeClr>
            </a:solidFill>
            <a:ln>
              <a:noFill/>
            </a:ln>
            <a:effectLst/>
          </c:spPr>
          <c:invertIfNegative val="0"/>
          <c:cat>
            <c:strRef>
              <c:f>Sheet1!$A$2:$A$3</c:f>
              <c:strCache>
                <c:ptCount val="2"/>
                <c:pt idx="0">
                  <c:v>Outside Stroke Belt</c:v>
                </c:pt>
                <c:pt idx="1">
                  <c:v>Inside Stroke Belt</c:v>
                </c:pt>
              </c:strCache>
            </c:strRef>
          </c:cat>
          <c:val>
            <c:numRef>
              <c:f>Sheet1!$D$2:$D$3</c:f>
              <c:numCache>
                <c:formatCode>General</c:formatCode>
                <c:ptCount val="2"/>
                <c:pt idx="0">
                  <c:v>1.8</c:v>
                </c:pt>
                <c:pt idx="1">
                  <c:v>3.4</c:v>
                </c:pt>
              </c:numCache>
            </c:numRef>
          </c:val>
          <c:extLst xmlns:c16r2="http://schemas.microsoft.com/office/drawing/2015/06/chart">
            <c:ext xmlns:c16="http://schemas.microsoft.com/office/drawing/2014/chart" uri="{C3380CC4-5D6E-409C-BE32-E72D297353CC}">
              <c16:uniqueId val="{00000002-704F-460D-8507-E3FF573E7807}"/>
            </c:ext>
          </c:extLst>
        </c:ser>
        <c:dLbls>
          <c:showLegendKey val="0"/>
          <c:showVal val="0"/>
          <c:showCatName val="0"/>
          <c:showSerName val="0"/>
          <c:showPercent val="0"/>
          <c:showBubbleSize val="0"/>
        </c:dLbls>
        <c:gapWidth val="219"/>
        <c:overlap val="-27"/>
        <c:axId val="435503880"/>
        <c:axId val="435507800"/>
      </c:barChart>
      <c:catAx>
        <c:axId val="43550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5507800"/>
        <c:crosses val="autoZero"/>
        <c:auto val="1"/>
        <c:lblAlgn val="ctr"/>
        <c:lblOffset val="100"/>
        <c:noMultiLvlLbl val="0"/>
      </c:catAx>
      <c:valAx>
        <c:axId val="435507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Percentage Impaired</a:t>
                </a:r>
              </a:p>
            </c:rich>
          </c:tx>
          <c:layout>
            <c:manualLayout>
              <c:xMode val="edge"/>
              <c:yMode val="edge"/>
              <c:x val="0"/>
              <c:y val="0.16805858945051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5503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80B9B992-0AA2-4C24-A1EE-D6EA42410046}" type="datetimeFigureOut">
              <a:rPr lang="en-US"/>
              <a:pPr>
                <a:defRPr/>
              </a:pPr>
              <a:t>3/6/2019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498614-3F04-4E29-8C8F-3197C402A0B5}" type="slidenum">
              <a:rPr lang="en-US" altLang="en-US"/>
              <a:pPr>
                <a:defRPr/>
              </a:pPr>
              <a:t>‹#›</a:t>
            </a:fld>
            <a:endParaRPr lang="en-US" altLang="en-US"/>
          </a:p>
        </p:txBody>
      </p:sp>
    </p:spTree>
    <p:extLst>
      <p:ext uri="{BB962C8B-B14F-4D97-AF65-F5344CB8AC3E}">
        <p14:creationId xmlns:p14="http://schemas.microsoft.com/office/powerpoint/2010/main" val="2688339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0AE964-4C01-40C9-8FBE-A0EB4A9AB146}"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
        <p:nvSpPr>
          <p:cNvPr id="40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75224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498614-3F04-4E29-8C8F-3197C402A0B5}" type="slidenum">
              <a:rPr lang="en-US" altLang="en-US" smtClean="0"/>
              <a:pPr>
                <a:defRPr/>
              </a:pPr>
              <a:t>30</a:t>
            </a:fld>
            <a:endParaRPr lang="en-US" altLang="en-US"/>
          </a:p>
        </p:txBody>
      </p:sp>
    </p:spTree>
    <p:extLst>
      <p:ext uri="{BB962C8B-B14F-4D97-AF65-F5344CB8AC3E}">
        <p14:creationId xmlns:p14="http://schemas.microsoft.com/office/powerpoint/2010/main" val="359394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498614-3F04-4E29-8C8F-3197C402A0B5}" type="slidenum">
              <a:rPr lang="en-US" altLang="en-US" smtClean="0"/>
              <a:pPr>
                <a:defRPr/>
              </a:pPr>
              <a:t>31</a:t>
            </a:fld>
            <a:endParaRPr lang="en-US" altLang="en-US"/>
          </a:p>
        </p:txBody>
      </p:sp>
    </p:spTree>
    <p:extLst>
      <p:ext uri="{BB962C8B-B14F-4D97-AF65-F5344CB8AC3E}">
        <p14:creationId xmlns:p14="http://schemas.microsoft.com/office/powerpoint/2010/main" val="69673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this “Big Idea” is to understand the basic biological processes that lead to age-related brain injury and modify them.  In addition, we aim to understand how brain resilience can be enhanced and finally develop methods that will support individuals who have some cognitive impairment.</a:t>
            </a:r>
          </a:p>
          <a:p>
            <a:endParaRPr lang="en-US" dirty="0"/>
          </a:p>
        </p:txBody>
      </p:sp>
      <p:sp>
        <p:nvSpPr>
          <p:cNvPr id="4" name="Slide Number Placeholder 3"/>
          <p:cNvSpPr>
            <a:spLocks noGrp="1"/>
          </p:cNvSpPr>
          <p:nvPr>
            <p:ph type="sldNum" sz="quarter" idx="10"/>
          </p:nvPr>
        </p:nvSpPr>
        <p:spPr/>
        <p:txBody>
          <a:bodyPr/>
          <a:lstStyle/>
          <a:p>
            <a:fld id="{F59F44B4-89DD-B646-AEB6-8BBC16EDCB2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5472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Figure 2. Age-adjusted death rates (per 100 000) due to all CVDs and stroke in the United States from 1999 to 2005 and potential further declines in CVD and stroke death rates from 2005 through 2020.</a:t>
            </a:r>
          </a:p>
        </p:txBody>
      </p:sp>
    </p:spTree>
    <p:extLst>
      <p:ext uri="{BB962C8B-B14F-4D97-AF65-F5344CB8AC3E}">
        <p14:creationId xmlns:p14="http://schemas.microsoft.com/office/powerpoint/2010/main" val="412715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tshållare för bildobjekt 1"/>
          <p:cNvSpPr>
            <a:spLocks noGrp="1" noRot="1" noChangeAspect="1" noTextEdit="1"/>
          </p:cNvSpPr>
          <p:nvPr>
            <p:ph type="sldImg"/>
          </p:nvPr>
        </p:nvSpPr>
        <p:spPr>
          <a:xfrm>
            <a:off x="406400" y="696913"/>
            <a:ext cx="6197600" cy="3486150"/>
          </a:xfrm>
          <a:ln/>
        </p:spPr>
      </p:sp>
      <p:sp>
        <p:nvSpPr>
          <p:cNvPr id="119811" name="Platshållare för anteckninga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altLang="fi-FI" dirty="0">
                <a:latin typeface="Times" charset="0"/>
              </a:rPr>
              <a:t>FINGER trial </a:t>
            </a:r>
            <a:r>
              <a:rPr lang="sv-SE" altLang="fi-FI" dirty="0" err="1">
                <a:latin typeface="Times" charset="0"/>
              </a:rPr>
              <a:t>description</a:t>
            </a:r>
            <a:r>
              <a:rPr lang="sv-SE" altLang="fi-FI" dirty="0">
                <a:latin typeface="Times" charset="0"/>
              </a:rPr>
              <a:t> </a:t>
            </a:r>
            <a:r>
              <a:rPr lang="mr-IN" altLang="fi-FI" baseline="0" dirty="0">
                <a:latin typeface="Times" charset="0"/>
              </a:rPr>
              <a:t>–</a:t>
            </a:r>
            <a:r>
              <a:rPr lang="sv-SE" altLang="fi-FI" baseline="0" dirty="0">
                <a:latin typeface="Times" charset="0"/>
              </a:rPr>
              <a:t> on </a:t>
            </a:r>
            <a:r>
              <a:rPr lang="sv-SE" altLang="fi-FI" baseline="0" dirty="0" err="1">
                <a:latin typeface="Times" charset="0"/>
              </a:rPr>
              <a:t>which</a:t>
            </a:r>
            <a:r>
              <a:rPr lang="sv-SE" altLang="fi-FI" baseline="0" dirty="0">
                <a:latin typeface="Times" charset="0"/>
              </a:rPr>
              <a:t> U.S. POINTER is </a:t>
            </a:r>
            <a:r>
              <a:rPr lang="sv-SE" altLang="fi-FI" baseline="0" dirty="0" err="1">
                <a:latin typeface="Times" charset="0"/>
              </a:rPr>
              <a:t>modeled</a:t>
            </a:r>
            <a:endParaRPr lang="sv-SE" altLang="fi-FI" dirty="0">
              <a:latin typeface="Times" charset="0"/>
            </a:endParaRPr>
          </a:p>
        </p:txBody>
      </p:sp>
      <p:sp>
        <p:nvSpPr>
          <p:cNvPr id="119812" name="Platshållare för bildnumm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charset="0"/>
              </a:defRPr>
            </a:lvl1pPr>
            <a:lvl2pPr marL="698848" indent="-268788">
              <a:defRPr sz="2200">
                <a:solidFill>
                  <a:schemeClr val="tx1"/>
                </a:solidFill>
                <a:latin typeface="Times" charset="0"/>
              </a:defRPr>
            </a:lvl2pPr>
            <a:lvl3pPr marL="1075150" indent="-215030">
              <a:defRPr sz="2200">
                <a:solidFill>
                  <a:schemeClr val="tx1"/>
                </a:solidFill>
                <a:latin typeface="Times" charset="0"/>
              </a:defRPr>
            </a:lvl3pPr>
            <a:lvl4pPr marL="1505211" indent="-215030">
              <a:defRPr sz="2200">
                <a:solidFill>
                  <a:schemeClr val="tx1"/>
                </a:solidFill>
                <a:latin typeface="Times" charset="0"/>
              </a:defRPr>
            </a:lvl4pPr>
            <a:lvl5pPr marL="1935271" indent="-215030">
              <a:defRPr sz="2200">
                <a:solidFill>
                  <a:schemeClr val="tx1"/>
                </a:solidFill>
                <a:latin typeface="Times" charset="0"/>
              </a:defRPr>
            </a:lvl5pPr>
            <a:lvl6pPr marL="2365330" indent="-215030" eaLnBrk="0" fontAlgn="base" hangingPunct="0">
              <a:spcBef>
                <a:spcPct val="0"/>
              </a:spcBef>
              <a:spcAft>
                <a:spcPct val="0"/>
              </a:spcAft>
              <a:defRPr sz="2200">
                <a:solidFill>
                  <a:schemeClr val="tx1"/>
                </a:solidFill>
                <a:latin typeface="Times" charset="0"/>
              </a:defRPr>
            </a:lvl6pPr>
            <a:lvl7pPr marL="2795391" indent="-215030" eaLnBrk="0" fontAlgn="base" hangingPunct="0">
              <a:spcBef>
                <a:spcPct val="0"/>
              </a:spcBef>
              <a:spcAft>
                <a:spcPct val="0"/>
              </a:spcAft>
              <a:defRPr sz="2200">
                <a:solidFill>
                  <a:schemeClr val="tx1"/>
                </a:solidFill>
                <a:latin typeface="Times" charset="0"/>
              </a:defRPr>
            </a:lvl7pPr>
            <a:lvl8pPr marL="3225451" indent="-215030" eaLnBrk="0" fontAlgn="base" hangingPunct="0">
              <a:spcBef>
                <a:spcPct val="0"/>
              </a:spcBef>
              <a:spcAft>
                <a:spcPct val="0"/>
              </a:spcAft>
              <a:defRPr sz="2200">
                <a:solidFill>
                  <a:schemeClr val="tx1"/>
                </a:solidFill>
                <a:latin typeface="Times" charset="0"/>
              </a:defRPr>
            </a:lvl8pPr>
            <a:lvl9pPr marL="3655511" indent="-215030" eaLnBrk="0" fontAlgn="base" hangingPunct="0">
              <a:spcBef>
                <a:spcPct val="0"/>
              </a:spcBef>
              <a:spcAft>
                <a:spcPct val="0"/>
              </a:spcAft>
              <a:defRPr sz="2200">
                <a:solidFill>
                  <a:schemeClr val="tx1"/>
                </a:solidFill>
                <a:latin typeface="Times" charset="0"/>
              </a:defRPr>
            </a:lvl9pPr>
          </a:lstStyle>
          <a:p>
            <a:fld id="{D8289CF1-EC1D-48CB-819F-9B98F64192CF}" type="slidenum">
              <a:rPr lang="sv-SE" altLang="fi-FI" sz="1100">
                <a:solidFill>
                  <a:srgbClr val="000000"/>
                </a:solidFill>
              </a:rPr>
              <a:pPr/>
              <a:t>50</a:t>
            </a:fld>
            <a:endParaRPr lang="sv-SE" altLang="fi-FI" sz="1100">
              <a:solidFill>
                <a:srgbClr val="000000"/>
              </a:solidFill>
            </a:endParaRPr>
          </a:p>
        </p:txBody>
      </p:sp>
    </p:spTree>
    <p:extLst>
      <p:ext uri="{BB962C8B-B14F-4D97-AF65-F5344CB8AC3E}">
        <p14:creationId xmlns:p14="http://schemas.microsoft.com/office/powerpoint/2010/main" val="2741035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907E52-EDB1-488F-BD18-65CA464DA6C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77041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FD2F672A-2254-3840-BDC7-006A5EBBE763}" type="slidenum">
              <a:rPr lang="en-US" smtClean="0"/>
              <a:t>53</a:t>
            </a:fld>
            <a:endParaRPr lang="en-US"/>
          </a:p>
        </p:txBody>
      </p:sp>
    </p:spTree>
    <p:extLst>
      <p:ext uri="{BB962C8B-B14F-4D97-AF65-F5344CB8AC3E}">
        <p14:creationId xmlns:p14="http://schemas.microsoft.com/office/powerpoint/2010/main" val="74059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12"/>
          </p:nvPr>
        </p:nvSpPr>
        <p:spPr>
          <a:noFill/>
        </p:spPr>
        <p:txBody>
          <a:bodyPr/>
          <a:lstStyle>
            <a:lvl1pPr defTabSz="938161" eaLnBrk="0" hangingPunct="0">
              <a:defRPr sz="1400">
                <a:solidFill>
                  <a:srgbClr val="000000"/>
                </a:solidFill>
                <a:latin typeface="Arial" pitchFamily="34" charset="0"/>
                <a:cs typeface="Arial" pitchFamily="34" charset="0"/>
                <a:sym typeface="Arial" pitchFamily="34" charset="0"/>
              </a:defRPr>
            </a:lvl1pPr>
            <a:lvl2pPr marL="742909" indent="-285734" defTabSz="938161" eaLnBrk="0" hangingPunct="0">
              <a:defRPr sz="1400">
                <a:solidFill>
                  <a:srgbClr val="000000"/>
                </a:solidFill>
                <a:latin typeface="Arial" pitchFamily="34" charset="0"/>
                <a:cs typeface="Arial" pitchFamily="34" charset="0"/>
                <a:sym typeface="Arial" pitchFamily="34" charset="0"/>
              </a:defRPr>
            </a:lvl2pPr>
            <a:lvl3pPr marL="1142937" indent="-228587" defTabSz="938161" eaLnBrk="0" hangingPunct="0">
              <a:defRPr sz="1400">
                <a:solidFill>
                  <a:srgbClr val="000000"/>
                </a:solidFill>
                <a:latin typeface="Arial" pitchFamily="34" charset="0"/>
                <a:cs typeface="Arial" pitchFamily="34" charset="0"/>
                <a:sym typeface="Arial" pitchFamily="34" charset="0"/>
              </a:defRPr>
            </a:lvl3pPr>
            <a:lvl4pPr marL="1600111" indent="-228587" defTabSz="938161" eaLnBrk="0" hangingPunct="0">
              <a:defRPr sz="1400">
                <a:solidFill>
                  <a:srgbClr val="000000"/>
                </a:solidFill>
                <a:latin typeface="Arial" pitchFamily="34" charset="0"/>
                <a:cs typeface="Arial" pitchFamily="34" charset="0"/>
                <a:sym typeface="Arial" pitchFamily="34" charset="0"/>
              </a:defRPr>
            </a:lvl4pPr>
            <a:lvl5pPr marL="2057287" indent="-228587" defTabSz="938161" eaLnBrk="0" hangingPunct="0">
              <a:defRPr sz="1400">
                <a:solidFill>
                  <a:srgbClr val="000000"/>
                </a:solidFill>
                <a:latin typeface="Arial" pitchFamily="34" charset="0"/>
                <a:cs typeface="Arial" pitchFamily="34" charset="0"/>
                <a:sym typeface="Arial" pitchFamily="34" charset="0"/>
              </a:defRPr>
            </a:lvl5pPr>
            <a:lvl6pPr marL="2514461" indent="-228587" defTabSz="938161"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635" indent="-228587" defTabSz="938161"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8811" indent="-228587" defTabSz="938161"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5985" indent="-228587" defTabSz="938161"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fld id="{975BF485-CA08-4BAD-9102-7FFEF6CB8F88}" type="slidenum">
              <a:rPr lang="en-US" altLang="en-US" sz="1100">
                <a:solidFill>
                  <a:schemeClr val="tx1"/>
                </a:solidFill>
                <a:latin typeface="Univers 57 Condensed"/>
                <a:ea typeface="MS PGothic" pitchFamily="34" charset="-128"/>
              </a:rPr>
              <a:pPr/>
              <a:t>55</a:t>
            </a:fld>
            <a:endParaRPr lang="en-US" altLang="en-US" sz="1100">
              <a:solidFill>
                <a:schemeClr val="tx1"/>
              </a:solidFill>
              <a:latin typeface="Univers 57 Condensed"/>
              <a:ea typeface="MS PGothic" pitchFamily="34" charset="-128"/>
            </a:endParaRPr>
          </a:p>
        </p:txBody>
      </p:sp>
      <p:sp>
        <p:nvSpPr>
          <p:cNvPr id="52227" name="Rectangle 2"/>
          <p:cNvSpPr>
            <a:spLocks noGrp="1" noRot="1" noChangeAspect="1" noChangeArrowheads="1" noTextEdit="1"/>
          </p:cNvSpPr>
          <p:nvPr>
            <p:ph type="sldImg"/>
          </p:nvPr>
        </p:nvSpPr>
        <p:spPr>
          <a:xfrm>
            <a:off x="406400" y="696913"/>
            <a:ext cx="6197600" cy="3486150"/>
          </a:xfrm>
          <a:ln>
            <a:headEnd/>
            <a:tailEnd/>
          </a:ln>
        </p:spPr>
      </p:sp>
      <p:sp>
        <p:nvSpPr>
          <p:cNvPr id="52228" name="Rectangle 3"/>
          <p:cNvSpPr txBox="1">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a:ea typeface="MS PGothic" pitchFamily="34" charset="-128"/>
            </a:endParaRPr>
          </a:p>
        </p:txBody>
      </p:sp>
    </p:spTree>
    <p:extLst>
      <p:ext uri="{BB962C8B-B14F-4D97-AF65-F5344CB8AC3E}">
        <p14:creationId xmlns:p14="http://schemas.microsoft.com/office/powerpoint/2010/main" val="79387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a:t>
            </a:r>
          </a:p>
        </p:txBody>
      </p:sp>
      <p:sp>
        <p:nvSpPr>
          <p:cNvPr id="4" name="Slide Number Placeholder 3"/>
          <p:cNvSpPr>
            <a:spLocks noGrp="1"/>
          </p:cNvSpPr>
          <p:nvPr>
            <p:ph type="sldNum" sz="quarter" idx="10"/>
          </p:nvPr>
        </p:nvSpPr>
        <p:spPr/>
        <p:txBody>
          <a:bodyPr/>
          <a:lstStyle/>
          <a:p>
            <a:fld id="{A321426F-869D-49EE-9186-90B25393FD16}" type="slidenum">
              <a:rPr lang="en-US" smtClean="0"/>
              <a:t>56</a:t>
            </a:fld>
            <a:endParaRPr lang="en-US"/>
          </a:p>
        </p:txBody>
      </p:sp>
    </p:spTree>
    <p:extLst>
      <p:ext uri="{BB962C8B-B14F-4D97-AF65-F5344CB8AC3E}">
        <p14:creationId xmlns:p14="http://schemas.microsoft.com/office/powerpoint/2010/main" val="104676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17E77D-D30C-49F8-BB21-F448BB936E7E}"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xfrm>
            <a:off x="0" y="303213"/>
            <a:ext cx="1588" cy="1587"/>
          </a:xfrm>
          <a:solidFill>
            <a:srgbClr val="FFFFFF"/>
          </a:solidFill>
          <a:ln>
            <a:solidFill>
              <a:srgbClr val="000000"/>
            </a:solidFill>
            <a:miter lim="800000"/>
            <a:headEnd/>
            <a:tailEnd/>
          </a:ln>
        </p:spPr>
      </p:sp>
      <p:sp>
        <p:nvSpPr>
          <p:cNvPr id="11268" name="Rectangle 3"/>
          <p:cNvSpPr>
            <a:spLocks noGrp="1" noChangeArrowheads="1"/>
          </p:cNvSpPr>
          <p:nvPr>
            <p:ph type="body" idx="1"/>
          </p:nvPr>
        </p:nvSpPr>
        <p:spPr bwMode="auto">
          <a:xfrm>
            <a:off x="503238" y="4316413"/>
            <a:ext cx="5856287" cy="4060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5161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B2BA0D-5284-4C71-91AD-B4D92A22D0E7}"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18435" name="Rectangle 2"/>
          <p:cNvSpPr>
            <a:spLocks noGrp="1" noRot="1" noChangeAspect="1" noChangeArrowheads="1" noTextEdit="1"/>
          </p:cNvSpPr>
          <p:nvPr>
            <p:ph type="sldImg"/>
          </p:nvPr>
        </p:nvSpPr>
        <p:spPr bwMode="auto">
          <a:xfrm>
            <a:off x="365125" y="674688"/>
            <a:ext cx="6127750" cy="3448050"/>
          </a:xfr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14400" y="4346575"/>
            <a:ext cx="5029200" cy="41227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4902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91062-C8B4-4C18-8EBB-646B5C0A2058}"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21507"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2741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416119-B931-48C9-A132-1310382A3EEB}"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8891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575492-C2AA-48B0-8580-012B4D81AD29}"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26627"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2604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this “Big Idea” is to understand the basic biological processes that lead to age-related brain injury and modify them.  In addition, we aim to understand how brain resilience can be enhanced and finally develop methods that will support individuals who have some cognitive impairment.</a:t>
            </a:r>
          </a:p>
          <a:p>
            <a:endParaRPr lang="en-US" dirty="0"/>
          </a:p>
        </p:txBody>
      </p:sp>
      <p:sp>
        <p:nvSpPr>
          <p:cNvPr id="4" name="Slide Number Placeholder 3"/>
          <p:cNvSpPr>
            <a:spLocks noGrp="1"/>
          </p:cNvSpPr>
          <p:nvPr>
            <p:ph type="sldNum" sz="quarter" idx="10"/>
          </p:nvPr>
        </p:nvSpPr>
        <p:spPr/>
        <p:txBody>
          <a:bodyPr/>
          <a:lstStyle/>
          <a:p>
            <a:fld id="{F59F44B4-89DD-B646-AEB6-8BBC16EDCB2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8184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D9D6F-0FBC-4491-AD32-0A6A656C566C}" type="slidenum">
              <a:rPr lang="en-US" altLang="en-US" smtClean="0"/>
              <a:pPr/>
              <a:t>19</a:t>
            </a:fld>
            <a:endParaRPr lang="en-US" altLang="en-US"/>
          </a:p>
        </p:txBody>
      </p:sp>
    </p:spTree>
    <p:extLst>
      <p:ext uri="{BB962C8B-B14F-4D97-AF65-F5344CB8AC3E}">
        <p14:creationId xmlns:p14="http://schemas.microsoft.com/office/powerpoint/2010/main" val="365956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Figure 1. Trajectory of mortality rates from CHD and stroke, rate of uncontrolled high blood pressure, and prevalence of high blood cholesterol from 2004 to 2008.</a:t>
            </a:r>
          </a:p>
        </p:txBody>
      </p:sp>
    </p:spTree>
    <p:extLst>
      <p:ext uri="{BB962C8B-B14F-4D97-AF65-F5344CB8AC3E}">
        <p14:creationId xmlns:p14="http://schemas.microsoft.com/office/powerpoint/2010/main" val="389527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1049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21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1" y="285750"/>
            <a:ext cx="2060575" cy="445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4876" y="285750"/>
            <a:ext cx="6029325" cy="445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4439" y="285750"/>
            <a:ext cx="6729412" cy="571500"/>
          </a:xfrm>
        </p:spPr>
        <p:txBody>
          <a:bodyPr/>
          <a:lstStyle/>
          <a:p>
            <a:r>
              <a:rPr lang="en-US"/>
              <a:t>Click to edit Master title style</a:t>
            </a:r>
          </a:p>
        </p:txBody>
      </p:sp>
      <p:sp>
        <p:nvSpPr>
          <p:cNvPr id="3" name="Chart Placeholder 2"/>
          <p:cNvSpPr>
            <a:spLocks noGrp="1"/>
          </p:cNvSpPr>
          <p:nvPr>
            <p:ph type="chart" idx="1"/>
          </p:nvPr>
        </p:nvSpPr>
        <p:spPr>
          <a:xfrm>
            <a:off x="904875" y="1200150"/>
            <a:ext cx="8242300" cy="3543300"/>
          </a:xfrm>
        </p:spPr>
        <p:txBody>
          <a:bodyPr/>
          <a:lstStyle/>
          <a:p>
            <a:pPr lvl="0"/>
            <a:r>
              <a:rPr lang="en-US" noProof="0"/>
              <a:t>Click icon to add chart</a:t>
            </a:r>
          </a:p>
        </p:txBody>
      </p:sp>
    </p:spTree>
    <p:extLst>
      <p:ext uri="{BB962C8B-B14F-4D97-AF65-F5344CB8AC3E}">
        <p14:creationId xmlns:p14="http://schemas.microsoft.com/office/powerpoint/2010/main" val="168003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4439" y="285750"/>
            <a:ext cx="6729412" cy="571500"/>
          </a:xfrm>
        </p:spPr>
        <p:txBody>
          <a:bodyPr/>
          <a:lstStyle/>
          <a:p>
            <a:r>
              <a:rPr lang="en-US"/>
              <a:t>Click to edit Master title style</a:t>
            </a:r>
          </a:p>
        </p:txBody>
      </p:sp>
      <p:sp>
        <p:nvSpPr>
          <p:cNvPr id="3" name="Table Placeholder 2"/>
          <p:cNvSpPr>
            <a:spLocks noGrp="1"/>
          </p:cNvSpPr>
          <p:nvPr>
            <p:ph type="tbl" idx="1"/>
          </p:nvPr>
        </p:nvSpPr>
        <p:spPr>
          <a:xfrm>
            <a:off x="904875" y="1200150"/>
            <a:ext cx="8242300" cy="3543300"/>
          </a:xfrm>
        </p:spPr>
        <p:txBody>
          <a:bodyPr/>
          <a:lstStyle/>
          <a:p>
            <a:pPr lvl="0"/>
            <a:r>
              <a:rPr lang="en-US" noProof="0"/>
              <a:t>Click icon to add table</a:t>
            </a:r>
          </a:p>
        </p:txBody>
      </p:sp>
    </p:spTree>
    <p:extLst>
      <p:ext uri="{BB962C8B-B14F-4D97-AF65-F5344CB8AC3E}">
        <p14:creationId xmlns:p14="http://schemas.microsoft.com/office/powerpoint/2010/main" val="165377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4439" y="285750"/>
            <a:ext cx="6729412" cy="571500"/>
          </a:xfrm>
        </p:spPr>
        <p:txBody>
          <a:bodyPr/>
          <a:lstStyle/>
          <a:p>
            <a:r>
              <a:rPr lang="en-US"/>
              <a:t>Click to edit Master title style</a:t>
            </a:r>
          </a:p>
        </p:txBody>
      </p:sp>
      <p:sp>
        <p:nvSpPr>
          <p:cNvPr id="3" name="Content Placeholder 2"/>
          <p:cNvSpPr>
            <a:spLocks noGrp="1"/>
          </p:cNvSpPr>
          <p:nvPr>
            <p:ph sz="quarter" idx="1"/>
          </p:nvPr>
        </p:nvSpPr>
        <p:spPr>
          <a:xfrm>
            <a:off x="904876" y="1200150"/>
            <a:ext cx="404495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2226" y="1200150"/>
            <a:ext cx="404495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04876" y="3028950"/>
            <a:ext cx="404495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02226" y="3028950"/>
            <a:ext cx="404495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05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39" y="285750"/>
            <a:ext cx="6729412" cy="571500"/>
          </a:xfrm>
        </p:spPr>
        <p:txBody>
          <a:bodyPr/>
          <a:lstStyle/>
          <a:p>
            <a:r>
              <a:rPr lang="en-US"/>
              <a:t>Click to edit Master title style</a:t>
            </a:r>
          </a:p>
        </p:txBody>
      </p:sp>
      <p:sp>
        <p:nvSpPr>
          <p:cNvPr id="3" name="Text Placeholder 2"/>
          <p:cNvSpPr>
            <a:spLocks noGrp="1"/>
          </p:cNvSpPr>
          <p:nvPr>
            <p:ph type="body" sz="half" idx="1"/>
          </p:nvPr>
        </p:nvSpPr>
        <p:spPr>
          <a:xfrm>
            <a:off x="904876" y="1200150"/>
            <a:ext cx="404495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6" y="1200150"/>
            <a:ext cx="404495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536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308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36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48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75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125000"/>
              <a:buFont typeface="Wingdings" pitchFamily="2" charset="2"/>
              <a:buChar char="§"/>
              <a:defRPr/>
            </a:lvl1pPr>
            <a:lvl2pPr>
              <a:buSzPct val="125000"/>
              <a:buFont typeface="Arial"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813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31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965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81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847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73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824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AD24B-8327-CB4B-B720-9E55AB677FC5}"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95B35C-3C85-1446-A948-27F8C8ADBB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174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1F03CC-5F70-44C7-994C-44501BF20382}" type="datetime1">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981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BC5AF-36D2-41F1-A07F-9478B148B703}" type="datetime1">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133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258602-486C-441C-8E64-7F52FE13618D}" type="datetime1">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5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Tree>
    <p:extLst>
      <p:ext uri="{BB962C8B-B14F-4D97-AF65-F5344CB8AC3E}">
        <p14:creationId xmlns:p14="http://schemas.microsoft.com/office/powerpoint/2010/main" val="3986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765EA-DC15-4683-A3D9-F980655EC4F3}" type="datetime1">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003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662D94-0BAD-4DD7-B71E-906A9A8ED226}" type="datetime1">
              <a:rPr lang="en-US" smtClean="0">
                <a:solidFill>
                  <a:prstClr val="black">
                    <a:tint val="75000"/>
                  </a:prstClr>
                </a:solidFill>
              </a:rPr>
              <a:pPr/>
              <a:t>3/6/2019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9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4E69F-41E9-4940-9495-BCD28A50EF7B}" type="datetime1">
              <a:rPr lang="en-US" smtClean="0">
                <a:solidFill>
                  <a:prstClr val="black">
                    <a:tint val="75000"/>
                  </a:prstClr>
                </a:solidFill>
              </a:rPr>
              <a:pPr/>
              <a:t>3/6/2019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304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F685A-3A5C-4A4B-A954-96F20B5F1B33}" type="datetime1">
              <a:rPr lang="en-US" smtClean="0">
                <a:solidFill>
                  <a:prstClr val="black">
                    <a:tint val="75000"/>
                  </a:prstClr>
                </a:solidFill>
              </a:rPr>
              <a:pPr/>
              <a:t>3/6/2019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651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CA010038-3DA5-4393-82E6-7DDF4FF59649}" type="datetime1">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40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3B78D2D0-B68A-49A6-BE8D-9CEEF1660897}" type="datetime1">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854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E16771-6548-4457-BF03-086DAE55DFE3}" type="datetime1">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217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8E5B48-778D-4365-90F8-6A689A6A303A}" type="datetime1">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F2D1F8-D9C2-4881-A86A-AF794086D2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15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4876" y="1200150"/>
            <a:ext cx="4044950" cy="35433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6" y="1200150"/>
            <a:ext cx="4044950" cy="35433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28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53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898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4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Tree>
    <p:extLst>
      <p:ext uri="{BB962C8B-B14F-4D97-AF65-F5344CB8AC3E}">
        <p14:creationId xmlns:p14="http://schemas.microsoft.com/office/powerpoint/2010/main" val="125645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Tree>
    <p:extLst>
      <p:ext uri="{BB962C8B-B14F-4D97-AF65-F5344CB8AC3E}">
        <p14:creationId xmlns:p14="http://schemas.microsoft.com/office/powerpoint/2010/main" val="107847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C2F"/>
            </a:gs>
            <a:gs pos="100000">
              <a:schemeClr val="bg1"/>
            </a:gs>
          </a:gsLst>
          <a:lin ang="5400000" scaled="1"/>
        </a:gra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1214439" y="285750"/>
            <a:ext cx="6729412" cy="571500"/>
          </a:xfrm>
          <a:prstGeom prst="rect">
            <a:avLst/>
          </a:prstGeom>
          <a:noFill/>
          <a:ln w="12700">
            <a:noFill/>
            <a:miter lim="800000"/>
            <a:headEnd/>
            <a:tailEnd/>
          </a:ln>
          <a:effectLst/>
        </p:spPr>
        <p:txBody>
          <a:bodyPr vert="horz" wrap="square" lIns="67865" tIns="33338" rIns="67865" bIns="33338" numCol="1" anchor="ctr" anchorCtr="0" compatLnSpc="1">
            <a:prstTxWarp prst="textNoShape">
              <a:avLst/>
            </a:prstTxWarp>
          </a:bodyPr>
          <a:lstStyle/>
          <a:p>
            <a:pPr lvl="0"/>
            <a:r>
              <a:rPr lang="en-US"/>
              <a:t>Slide</a:t>
            </a:r>
            <a:br>
              <a:rPr lang="en-US"/>
            </a:br>
            <a:r>
              <a:rPr lang="en-US"/>
              <a:t> Title</a:t>
            </a:r>
          </a:p>
        </p:txBody>
      </p:sp>
      <p:sp>
        <p:nvSpPr>
          <p:cNvPr id="3075" name="Rectangle 1027"/>
          <p:cNvSpPr>
            <a:spLocks noGrp="1" noChangeArrowheads="1"/>
          </p:cNvSpPr>
          <p:nvPr>
            <p:ph type="body" idx="1"/>
          </p:nvPr>
        </p:nvSpPr>
        <p:spPr bwMode="auto">
          <a:xfrm>
            <a:off x="904875" y="1200150"/>
            <a:ext cx="8242300" cy="3543300"/>
          </a:xfrm>
          <a:prstGeom prst="rect">
            <a:avLst/>
          </a:prstGeom>
          <a:noFill/>
          <a:ln w="12700">
            <a:noFill/>
            <a:miter lim="800000"/>
            <a:headEnd/>
            <a:tailEnd/>
          </a:ln>
          <a:effectLst/>
        </p:spPr>
        <p:txBody>
          <a:bodyPr vert="horz" wrap="square" lIns="67865" tIns="33338" rIns="67865" bIns="333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ctr" rtl="0" eaLnBrk="0" fontAlgn="base" hangingPunct="0">
        <a:lnSpc>
          <a:spcPct val="90000"/>
        </a:lnSpc>
        <a:spcBef>
          <a:spcPct val="0"/>
        </a:spcBef>
        <a:spcAft>
          <a:spcPct val="0"/>
        </a:spcAft>
        <a:defRPr sz="30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2pPr>
      <a:lvl3pPr algn="ctr" rtl="0" eaLnBrk="0" fontAlgn="base" hangingPunct="0">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3pPr>
      <a:lvl4pPr algn="ctr" rtl="0" eaLnBrk="0" fontAlgn="base" hangingPunct="0">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4pPr>
      <a:lvl5pPr algn="ctr" rtl="0" eaLnBrk="0" fontAlgn="base" hangingPunct="0">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5pPr>
      <a:lvl6pPr marL="342900" algn="ctr" rtl="0" eaLnBrk="1" fontAlgn="base" hangingPunct="1">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6pPr>
      <a:lvl7pPr marL="685800" algn="ctr" rtl="0" eaLnBrk="1" fontAlgn="base" hangingPunct="1">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7pPr>
      <a:lvl8pPr marL="1028700" algn="ctr" rtl="0" eaLnBrk="1" fontAlgn="base" hangingPunct="1">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8pPr>
      <a:lvl9pPr marL="1371600" algn="ctr" rtl="0" eaLnBrk="1" fontAlgn="base" hangingPunct="1">
        <a:lnSpc>
          <a:spcPct val="90000"/>
        </a:lnSpc>
        <a:spcBef>
          <a:spcPct val="0"/>
        </a:spcBef>
        <a:spcAft>
          <a:spcPct val="0"/>
        </a:spcAft>
        <a:defRPr sz="3000" b="1">
          <a:solidFill>
            <a:schemeClr val="tx1"/>
          </a:solidFill>
          <a:effectLst>
            <a:outerShdw blurRad="38100" dist="38100" dir="2700000" algn="tl">
              <a:srgbClr val="000000"/>
            </a:outerShdw>
          </a:effectLst>
          <a:latin typeface="Helvetica" pitchFamily="34" charset="0"/>
        </a:defRPr>
      </a:lvl9pPr>
    </p:titleStyle>
    <p:bodyStyle>
      <a:lvl1pPr marL="214313" indent="-214313" algn="l" rtl="0" eaLnBrk="0" fontAlgn="base" hangingPunct="0">
        <a:lnSpc>
          <a:spcPct val="90000"/>
        </a:lnSpc>
        <a:spcBef>
          <a:spcPct val="30000"/>
        </a:spcBef>
        <a:spcAft>
          <a:spcPct val="0"/>
        </a:spcAft>
        <a:buClr>
          <a:schemeClr val="tx2"/>
        </a:buClr>
        <a:buSzPct val="75000"/>
        <a:buFont typeface="Monotype Sorts"/>
        <a:buChar char="l"/>
        <a:defRPr sz="2400" b="1">
          <a:solidFill>
            <a:schemeClr val="tx1"/>
          </a:solidFill>
          <a:effectLst>
            <a:outerShdw blurRad="38100" dist="38100" dir="2700000" algn="tl">
              <a:srgbClr val="000000"/>
            </a:outerShdw>
          </a:effectLst>
          <a:latin typeface="+mn-lt"/>
          <a:ea typeface="+mn-ea"/>
          <a:cs typeface="+mn-cs"/>
        </a:defRPr>
      </a:lvl1pPr>
      <a:lvl2pPr marL="514350" indent="-171450" algn="l" rtl="0" eaLnBrk="0" fontAlgn="base" hangingPunct="0">
        <a:lnSpc>
          <a:spcPct val="90000"/>
        </a:lnSpc>
        <a:spcBef>
          <a:spcPct val="30000"/>
        </a:spcBef>
        <a:spcAft>
          <a:spcPct val="0"/>
        </a:spcAft>
        <a:buClr>
          <a:schemeClr val="tx2"/>
        </a:buClr>
        <a:buSzPct val="85000"/>
        <a:buFont typeface="Monotype Sorts"/>
        <a:buChar char="u"/>
        <a:defRPr sz="2400" b="1">
          <a:solidFill>
            <a:schemeClr val="tx1"/>
          </a:solidFill>
          <a:effectLst>
            <a:outerShdw blurRad="38100" dist="38100" dir="2700000" algn="tl">
              <a:srgbClr val="000000"/>
            </a:outerShdw>
          </a:effectLst>
          <a:latin typeface="+mn-lt"/>
        </a:defRPr>
      </a:lvl2pPr>
      <a:lvl3pPr marL="857250" indent="-171450" algn="l" rtl="0" eaLnBrk="0" fontAlgn="base" hangingPunct="0">
        <a:lnSpc>
          <a:spcPct val="90000"/>
        </a:lnSpc>
        <a:spcBef>
          <a:spcPct val="30000"/>
        </a:spcBef>
        <a:spcAft>
          <a:spcPct val="0"/>
        </a:spcAft>
        <a:buClr>
          <a:schemeClr val="tx2"/>
        </a:buClr>
        <a:buSzPct val="80000"/>
        <a:buFont typeface="Wingdings" pitchFamily="2" charset="2"/>
        <a:buChar char="Ø"/>
        <a:defRPr sz="2100" b="1">
          <a:solidFill>
            <a:schemeClr val="tx1"/>
          </a:solidFill>
          <a:effectLst>
            <a:outerShdw blurRad="38100" dist="38100" dir="2700000" algn="tl">
              <a:srgbClr val="000000"/>
            </a:outerShdw>
          </a:effectLst>
          <a:latin typeface="+mn-lt"/>
        </a:defRPr>
      </a:lvl3pPr>
      <a:lvl4pPr marL="1157288" indent="-128588" algn="l" rtl="0" eaLnBrk="0" fontAlgn="base" hangingPunct="0">
        <a:lnSpc>
          <a:spcPct val="90000"/>
        </a:lnSpc>
        <a:spcBef>
          <a:spcPct val="30000"/>
        </a:spcBef>
        <a:spcAft>
          <a:spcPct val="0"/>
        </a:spcAft>
        <a:buClr>
          <a:schemeClr val="tx2"/>
        </a:buClr>
        <a:buSzPct val="70000"/>
        <a:buFont typeface="Monotype Sorts"/>
        <a:buChar char="n"/>
        <a:defRPr sz="1800" b="1">
          <a:solidFill>
            <a:schemeClr val="tx1"/>
          </a:solidFill>
          <a:effectLst>
            <a:outerShdw blurRad="38100" dist="38100" dir="2700000" algn="tl">
              <a:srgbClr val="000000"/>
            </a:outerShdw>
          </a:effectLst>
          <a:latin typeface="+mn-lt"/>
        </a:defRPr>
      </a:lvl4pPr>
      <a:lvl5pPr marL="1500188" indent="-128588" algn="l" rtl="0" eaLnBrk="0" fontAlgn="base" hangingPunct="0">
        <a:lnSpc>
          <a:spcPct val="90000"/>
        </a:lnSpc>
        <a:spcBef>
          <a:spcPct val="30000"/>
        </a:spcBef>
        <a:spcAft>
          <a:spcPct val="0"/>
        </a:spcAft>
        <a:buClr>
          <a:schemeClr val="tx2"/>
        </a:buClr>
        <a:buSzPct val="100000"/>
        <a:buChar char="*"/>
        <a:defRPr sz="1500" b="1">
          <a:solidFill>
            <a:schemeClr val="tx1"/>
          </a:solidFill>
          <a:effectLst>
            <a:outerShdw blurRad="38100" dist="38100" dir="2700000" algn="tl">
              <a:srgbClr val="000000"/>
            </a:outerShdw>
          </a:effectLst>
          <a:latin typeface="+mn-lt"/>
        </a:defRPr>
      </a:lvl5pPr>
      <a:lvl6pPr marL="1843088" indent="-128588" algn="l" rtl="0" eaLnBrk="1" fontAlgn="base" hangingPunct="1">
        <a:lnSpc>
          <a:spcPct val="90000"/>
        </a:lnSpc>
        <a:spcBef>
          <a:spcPct val="30000"/>
        </a:spcBef>
        <a:spcAft>
          <a:spcPct val="0"/>
        </a:spcAft>
        <a:buClr>
          <a:schemeClr val="tx2"/>
        </a:buClr>
        <a:buSzPct val="100000"/>
        <a:buChar char="*"/>
        <a:defRPr sz="1500" b="1">
          <a:solidFill>
            <a:schemeClr val="tx1"/>
          </a:solidFill>
          <a:effectLst>
            <a:outerShdw blurRad="38100" dist="38100" dir="2700000" algn="tl">
              <a:srgbClr val="000000"/>
            </a:outerShdw>
          </a:effectLst>
          <a:latin typeface="+mn-lt"/>
        </a:defRPr>
      </a:lvl6pPr>
      <a:lvl7pPr marL="2185988" indent="-128588" algn="l" rtl="0" eaLnBrk="1" fontAlgn="base" hangingPunct="1">
        <a:lnSpc>
          <a:spcPct val="90000"/>
        </a:lnSpc>
        <a:spcBef>
          <a:spcPct val="30000"/>
        </a:spcBef>
        <a:spcAft>
          <a:spcPct val="0"/>
        </a:spcAft>
        <a:buClr>
          <a:schemeClr val="tx2"/>
        </a:buClr>
        <a:buSzPct val="100000"/>
        <a:buChar char="*"/>
        <a:defRPr sz="1500" b="1">
          <a:solidFill>
            <a:schemeClr val="tx1"/>
          </a:solidFill>
          <a:effectLst>
            <a:outerShdw blurRad="38100" dist="38100" dir="2700000" algn="tl">
              <a:srgbClr val="000000"/>
            </a:outerShdw>
          </a:effectLst>
          <a:latin typeface="+mn-lt"/>
        </a:defRPr>
      </a:lvl7pPr>
      <a:lvl8pPr marL="2528888" indent="-128588" algn="l" rtl="0" eaLnBrk="1" fontAlgn="base" hangingPunct="1">
        <a:lnSpc>
          <a:spcPct val="90000"/>
        </a:lnSpc>
        <a:spcBef>
          <a:spcPct val="30000"/>
        </a:spcBef>
        <a:spcAft>
          <a:spcPct val="0"/>
        </a:spcAft>
        <a:buClr>
          <a:schemeClr val="tx2"/>
        </a:buClr>
        <a:buSzPct val="100000"/>
        <a:buChar char="*"/>
        <a:defRPr sz="1500" b="1">
          <a:solidFill>
            <a:schemeClr val="tx1"/>
          </a:solidFill>
          <a:effectLst>
            <a:outerShdw blurRad="38100" dist="38100" dir="2700000" algn="tl">
              <a:srgbClr val="000000"/>
            </a:outerShdw>
          </a:effectLst>
          <a:latin typeface="+mn-lt"/>
        </a:defRPr>
      </a:lvl8pPr>
      <a:lvl9pPr marL="2871788" indent="-128588" algn="l" rtl="0" eaLnBrk="1" fontAlgn="base" hangingPunct="1">
        <a:lnSpc>
          <a:spcPct val="90000"/>
        </a:lnSpc>
        <a:spcBef>
          <a:spcPct val="30000"/>
        </a:spcBef>
        <a:spcAft>
          <a:spcPct val="0"/>
        </a:spcAft>
        <a:buClr>
          <a:schemeClr val="tx2"/>
        </a:buClr>
        <a:buSzPct val="100000"/>
        <a:buChar char="*"/>
        <a:defRPr sz="1500" b="1">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C764DE79-268F-4C1A-8933-263129D2AF90}" type="datetimeFigureOut">
              <a:rPr lang="en-US" dirty="0"/>
              <a:t>3/6/2019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514666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eaLnBrk="1" fontAlgn="auto" hangingPunct="1">
              <a:spcBef>
                <a:spcPts val="0"/>
              </a:spcBef>
              <a:spcAft>
                <a:spcPts val="0"/>
              </a:spcAft>
            </a:pPr>
            <a:fld id="{2A9112AB-2117-4599-BFE5-210A6A92A0E3}" type="datetime1">
              <a:rPr lang="en-US" smtClean="0">
                <a:solidFill>
                  <a:prstClr val="black">
                    <a:tint val="75000"/>
                  </a:prstClr>
                </a:solidFill>
                <a:latin typeface="Calibri"/>
                <a:cs typeface="+mn-cs"/>
              </a:rPr>
              <a:pPr eaLnBrk="1" fontAlgn="auto" hangingPunct="1">
                <a:spcBef>
                  <a:spcPts val="0"/>
                </a:spcBef>
                <a:spcAft>
                  <a:spcPts val="0"/>
                </a:spcAft>
              </a:pPr>
              <a:t>3/6/2019</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eaLnBrk="1" fontAlgn="auto" hangingPunct="1">
              <a:spcBef>
                <a:spcPts val="0"/>
              </a:spcBef>
              <a:spcAft>
                <a:spcPts val="0"/>
              </a:spcAft>
            </a:pPr>
            <a:fld id="{11F2D1F8-D9C2-4881-A86A-AF794086D207}"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4544265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emf"/><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 Id="rId4" Type="http://schemas.openxmlformats.org/officeDocument/2006/relationships/image" Target="../media/image74.wmf"/></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1.jpe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2.emf"/><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43000" y="1358504"/>
            <a:ext cx="6858000" cy="857250"/>
          </a:xfrm>
        </p:spPr>
        <p:txBody>
          <a:bodyPr/>
          <a:lstStyle/>
          <a:p>
            <a:r>
              <a:rPr lang="en-US" altLang="en-US" dirty="0">
                <a:effectLst/>
              </a:rPr>
              <a:t>Life’s Simple 7</a:t>
            </a:r>
            <a:br>
              <a:rPr lang="en-US" altLang="en-US" dirty="0">
                <a:effectLst/>
              </a:rPr>
            </a:br>
            <a:r>
              <a:rPr lang="en-US" altLang="en-US" dirty="0">
                <a:effectLst/>
              </a:rPr>
              <a:t>What You Can Do To Improve Your Brain Health </a:t>
            </a:r>
          </a:p>
        </p:txBody>
      </p:sp>
      <p:sp>
        <p:nvSpPr>
          <p:cNvPr id="2051" name="Rectangle 3"/>
          <p:cNvSpPr>
            <a:spLocks noGrp="1" noChangeArrowheads="1"/>
          </p:cNvSpPr>
          <p:nvPr>
            <p:ph type="subTitle" idx="1"/>
          </p:nvPr>
        </p:nvSpPr>
        <p:spPr>
          <a:xfrm>
            <a:off x="1469232" y="2464594"/>
            <a:ext cx="6199585" cy="1314450"/>
          </a:xfrm>
        </p:spPr>
        <p:txBody>
          <a:bodyPr/>
          <a:lstStyle/>
          <a:p>
            <a:pPr>
              <a:spcBef>
                <a:spcPts val="0"/>
              </a:spcBef>
              <a:defRPr/>
            </a:pPr>
            <a:r>
              <a:rPr lang="en-US" dirty="0">
                <a:solidFill>
                  <a:schemeClr val="tx2"/>
                </a:solidFill>
              </a:rPr>
              <a:t>Charles </a:t>
            </a:r>
            <a:r>
              <a:rPr lang="en-US" dirty="0" err="1">
                <a:solidFill>
                  <a:schemeClr val="tx2"/>
                </a:solidFill>
              </a:rPr>
              <a:t>DeCarli</a:t>
            </a:r>
            <a:r>
              <a:rPr lang="en-US" dirty="0">
                <a:solidFill>
                  <a:schemeClr val="tx2"/>
                </a:solidFill>
              </a:rPr>
              <a:t>, MD</a:t>
            </a:r>
          </a:p>
          <a:p>
            <a:pPr>
              <a:spcBef>
                <a:spcPts val="0"/>
              </a:spcBef>
              <a:defRPr/>
            </a:pPr>
            <a:r>
              <a:rPr lang="en-US" sz="2100" dirty="0">
                <a:solidFill>
                  <a:schemeClr val="tx2"/>
                </a:solidFill>
                <a:effectLst/>
              </a:rPr>
              <a:t>Victor and Genevieve </a:t>
            </a:r>
            <a:r>
              <a:rPr lang="en-US" sz="2100" dirty="0" err="1">
                <a:solidFill>
                  <a:schemeClr val="tx2"/>
                </a:solidFill>
                <a:effectLst/>
              </a:rPr>
              <a:t>Orsi</a:t>
            </a:r>
            <a:r>
              <a:rPr lang="en-US" sz="2100" dirty="0">
                <a:solidFill>
                  <a:schemeClr val="tx2"/>
                </a:solidFill>
                <a:effectLst/>
              </a:rPr>
              <a:t> Chair in Alzheimer's Research</a:t>
            </a:r>
          </a:p>
          <a:p>
            <a:pPr>
              <a:spcBef>
                <a:spcPts val="0"/>
              </a:spcBef>
              <a:defRPr/>
            </a:pPr>
            <a:r>
              <a:rPr lang="en-US" sz="2100" dirty="0">
                <a:solidFill>
                  <a:schemeClr val="tx2"/>
                </a:solidFill>
                <a:effectLst/>
              </a:rPr>
              <a:t>Director University of California at Davis, Alzheimer’s Disease Center</a:t>
            </a:r>
          </a:p>
        </p:txBody>
      </p:sp>
      <p:pic>
        <p:nvPicPr>
          <p:cNvPr id="3076" name="Picture 5" descr="idea lab logo.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14800"/>
            <a:ext cx="27432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5" descr="C:\Documents and Settings\charlie\My Documents\logos\ucdavis_seal_blue_lr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156" y="4114800"/>
            <a:ext cx="10287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3714" y="92869"/>
            <a:ext cx="3031331"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4483" r="5247"/>
          <a:stretch>
            <a:fillRect/>
          </a:stretch>
        </p:blipFill>
        <p:spPr bwMode="auto">
          <a:xfrm>
            <a:off x="1163241" y="2687242"/>
            <a:ext cx="3205163" cy="2021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b="9447"/>
          <a:stretch>
            <a:fillRect/>
          </a:stretch>
        </p:blipFill>
        <p:spPr bwMode="auto">
          <a:xfrm>
            <a:off x="4748212" y="1876426"/>
            <a:ext cx="3109913" cy="3227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449" y="198836"/>
            <a:ext cx="6565106" cy="1650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020" y="1833564"/>
            <a:ext cx="1464469" cy="150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4747022" y="2113360"/>
            <a:ext cx="3062288" cy="342900"/>
          </a:xfrm>
          <a:prstGeom prst="rect">
            <a:avLst/>
          </a:prstGeom>
          <a:solidFill>
            <a:schemeClr val="tx2">
              <a:alpha val="30196"/>
            </a:schemeClr>
          </a:solidFill>
          <a:ln w="25400" algn="ctr">
            <a:solidFill>
              <a:schemeClr val="tx2">
                <a:alpha val="30196"/>
              </a:schemeClr>
            </a:solidFill>
            <a:round/>
            <a:headEnd/>
            <a:tailEnd/>
          </a:ln>
        </p:spPr>
        <p:txBody>
          <a:bodyPr lIns="68580" tIns="34290" rIns="68580" bIns="34290"/>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19463" name="Rectangle 7"/>
          <p:cNvSpPr>
            <a:spLocks noChangeArrowheads="1"/>
          </p:cNvSpPr>
          <p:nvPr/>
        </p:nvSpPr>
        <p:spPr bwMode="auto">
          <a:xfrm>
            <a:off x="4739878" y="2571750"/>
            <a:ext cx="3062288" cy="210741"/>
          </a:xfrm>
          <a:prstGeom prst="rect">
            <a:avLst/>
          </a:prstGeom>
          <a:solidFill>
            <a:schemeClr val="tx2">
              <a:alpha val="30196"/>
            </a:schemeClr>
          </a:solidFill>
          <a:ln w="25400" algn="ctr">
            <a:solidFill>
              <a:schemeClr val="tx2">
                <a:alpha val="30196"/>
              </a:schemeClr>
            </a:solidFill>
            <a:round/>
            <a:headEnd/>
            <a:tailEnd/>
          </a:ln>
        </p:spPr>
        <p:txBody>
          <a:bodyPr lIns="68580" tIns="34290" rIns="68580" bIns="34290"/>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19464" name="Rectangle 8"/>
          <p:cNvSpPr>
            <a:spLocks noChangeArrowheads="1"/>
          </p:cNvSpPr>
          <p:nvPr/>
        </p:nvSpPr>
        <p:spPr bwMode="auto">
          <a:xfrm>
            <a:off x="4750595" y="4098133"/>
            <a:ext cx="3061097" cy="335756"/>
          </a:xfrm>
          <a:prstGeom prst="rect">
            <a:avLst/>
          </a:prstGeom>
          <a:solidFill>
            <a:schemeClr val="tx2">
              <a:alpha val="30196"/>
            </a:schemeClr>
          </a:solidFill>
          <a:ln w="25400" algn="ctr">
            <a:solidFill>
              <a:schemeClr val="tx2">
                <a:alpha val="30196"/>
              </a:schemeClr>
            </a:solidFill>
            <a:round/>
            <a:headEnd/>
            <a:tailEnd/>
          </a:ln>
        </p:spPr>
        <p:txBody>
          <a:bodyPr lIns="68580" tIns="34290" rIns="68580" bIns="34290"/>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19465" name="Rectangle 9"/>
          <p:cNvSpPr>
            <a:spLocks noChangeArrowheads="1"/>
          </p:cNvSpPr>
          <p:nvPr/>
        </p:nvSpPr>
        <p:spPr bwMode="auto">
          <a:xfrm>
            <a:off x="4761310" y="4602958"/>
            <a:ext cx="3061097" cy="335756"/>
          </a:xfrm>
          <a:prstGeom prst="rect">
            <a:avLst/>
          </a:prstGeom>
          <a:solidFill>
            <a:schemeClr val="tx2">
              <a:alpha val="30196"/>
            </a:schemeClr>
          </a:solidFill>
          <a:ln w="25400" algn="ctr">
            <a:solidFill>
              <a:schemeClr val="tx2">
                <a:alpha val="30196"/>
              </a:schemeClr>
            </a:solidFill>
            <a:round/>
            <a:headEnd/>
            <a:tailEnd/>
          </a:ln>
        </p:spPr>
        <p:txBody>
          <a:bodyPr lIns="68580" tIns="34290" rIns="68580" bIns="34290"/>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19466" name="Rectangle 10"/>
          <p:cNvSpPr>
            <a:spLocks noChangeArrowheads="1"/>
          </p:cNvSpPr>
          <p:nvPr/>
        </p:nvSpPr>
        <p:spPr bwMode="auto">
          <a:xfrm>
            <a:off x="4761310" y="3269458"/>
            <a:ext cx="3061097" cy="489347"/>
          </a:xfrm>
          <a:prstGeom prst="rect">
            <a:avLst/>
          </a:prstGeom>
          <a:solidFill>
            <a:schemeClr val="tx2">
              <a:alpha val="30196"/>
            </a:schemeClr>
          </a:solidFill>
          <a:ln w="25400" algn="ctr">
            <a:solidFill>
              <a:schemeClr val="tx2">
                <a:alpha val="30196"/>
              </a:schemeClr>
            </a:solidFill>
            <a:round/>
            <a:headEnd/>
            <a:tailEnd/>
          </a:ln>
        </p:spPr>
        <p:txBody>
          <a:bodyPr lIns="68580" tIns="34290" rIns="68580" bIns="34290"/>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341" y="885825"/>
            <a:ext cx="6056709"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6" name="Rectangle 2"/>
          <p:cNvSpPr>
            <a:spLocks noGrp="1" noChangeArrowheads="1"/>
          </p:cNvSpPr>
          <p:nvPr>
            <p:ph type="title"/>
          </p:nvPr>
        </p:nvSpPr>
        <p:spPr>
          <a:xfrm>
            <a:off x="2053829" y="285751"/>
            <a:ext cx="5047059" cy="326231"/>
          </a:xfrm>
        </p:spPr>
        <p:txBody>
          <a:bodyPr/>
          <a:lstStyle/>
          <a:p>
            <a:pPr eaLnBrk="1" hangingPunct="1">
              <a:defRPr/>
            </a:pPr>
            <a:r>
              <a:rPr lang="en-US" sz="2700" b="0">
                <a:latin typeface="Arial" charset="0"/>
              </a:rPr>
              <a:t>Aging White Matter Disease</a:t>
            </a:r>
            <a:r>
              <a:rPr lang="en-US" sz="1400" b="0">
                <a:latin typeface="Arial" charset="0"/>
              </a:rPr>
              <a:t/>
            </a:r>
            <a:br>
              <a:rPr lang="en-US" sz="1400" b="0">
                <a:latin typeface="Arial" charset="0"/>
              </a:rPr>
            </a:br>
            <a:endParaRPr lang="en-US" sz="1400" b="0">
              <a:latin typeface="Arial" charset="0"/>
            </a:endParaRPr>
          </a:p>
        </p:txBody>
      </p:sp>
      <p:pic>
        <p:nvPicPr>
          <p:cNvPr id="20484" name="Picture 4" descr="C:\Documents and Settings\charlie\Desktop\HBO\30 yr old.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991" y="3995737"/>
            <a:ext cx="722709"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descr="C:\Documents and Settings\charlie\Desktop\HBO\40 yr old.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4712" y="4024314"/>
            <a:ext cx="700088" cy="583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C:\Documents and Settings\charlie\Desktop\HBO\60 yr old.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4812" y="4024314"/>
            <a:ext cx="700088" cy="584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7" descr="C:\Documents and Settings\charlie\Desktop\HBO\70 yr old.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2050" y="4024314"/>
            <a:ext cx="690563" cy="575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C:\Documents and Settings\charlie\Desktop\HBO\85 yr old.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3100" y="3993357"/>
            <a:ext cx="690563" cy="578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Rectangle 9"/>
          <p:cNvSpPr>
            <a:spLocks noChangeArrowheads="1"/>
          </p:cNvSpPr>
          <p:nvPr/>
        </p:nvSpPr>
        <p:spPr bwMode="auto">
          <a:xfrm>
            <a:off x="6557962" y="1066800"/>
            <a:ext cx="738188" cy="2647950"/>
          </a:xfrm>
          <a:prstGeom prst="rect">
            <a:avLst/>
          </a:prstGeom>
          <a:solidFill>
            <a:schemeClr val="tx1"/>
          </a:solidFill>
          <a:ln w="9525">
            <a:solidFill>
              <a:schemeClr val="tx1"/>
            </a:solidFill>
            <a:miter lim="800000"/>
            <a:headEnd/>
            <a:tailEnd/>
          </a:ln>
        </p:spPr>
        <p:txBody>
          <a:bodyPr wrap="none" lIns="68580" tIns="34290" rIns="68580" bIns="34290" anchor="ct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400" b="0">
              <a:latin typeface="Arial" panose="020B0604020202020204" pitchFamily="34" charset="0"/>
            </a:endParaRPr>
          </a:p>
        </p:txBody>
      </p:sp>
      <p:pic>
        <p:nvPicPr>
          <p:cNvPr id="20490" name="Picture 10" descr="C:\Documents and Settings\charlie\Desktop\HBO\1st quintile.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7487" y="3433764"/>
            <a:ext cx="738188" cy="598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11" descr="C:\Documents and Settings\charlie\Desktop\HBO\2nd quintile.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7487" y="2936083"/>
            <a:ext cx="738188" cy="5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2" name="Picture 12" descr="C:\Documents and Settings\charlie\Desktop\HBO\3rd quintile.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67487" y="2334816"/>
            <a:ext cx="738188" cy="598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3" name="Picture 13" descr="C:\Documents and Settings\charlie\Desktop\HBO\4th quintile.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7962" y="1697832"/>
            <a:ext cx="747713" cy="63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4" name="Picture 14" descr="C:\Documents and Settings\charlie\Desktop\HBO\5th quintile.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57963" y="1071563"/>
            <a:ext cx="742950" cy="629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5" name="Text Box 15"/>
          <p:cNvSpPr txBox="1">
            <a:spLocks noChangeArrowheads="1"/>
          </p:cNvSpPr>
          <p:nvPr/>
        </p:nvSpPr>
        <p:spPr bwMode="auto">
          <a:xfrm>
            <a:off x="7410450" y="647701"/>
            <a:ext cx="352425" cy="323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4998" tIns="12499" rIns="24998" bIns="12499">
            <a:spAutoFit/>
          </a:bodyPr>
          <a:lstStyle>
            <a:lvl1pPr defTabSz="333375">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defTabSz="333375">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defTabSz="333375">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defTabSz="333375">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defTabSz="333375">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defTabSz="333375"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defTabSz="333375"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defTabSz="333375"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defTabSz="333375"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r>
              <a:rPr lang="en-US" altLang="en-US" sz="1200">
                <a:latin typeface="Arial" panose="020B0604020202020204" pitchFamily="34" charset="0"/>
              </a:rPr>
              <a:t>0.30</a:t>
            </a: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r>
              <a:rPr lang="en-US" altLang="en-US" sz="1200">
                <a:latin typeface="Arial" panose="020B0604020202020204" pitchFamily="34" charset="0"/>
              </a:rPr>
              <a:t>0.29</a:t>
            </a: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r>
              <a:rPr lang="en-US" altLang="en-US" sz="1200">
                <a:latin typeface="Arial" panose="020B0604020202020204" pitchFamily="34" charset="0"/>
              </a:rPr>
              <a:t>0.25</a:t>
            </a: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r>
              <a:rPr lang="en-US" altLang="en-US" sz="1200">
                <a:latin typeface="Arial" panose="020B0604020202020204" pitchFamily="34" charset="0"/>
              </a:rPr>
              <a:t>0.23</a:t>
            </a:r>
          </a:p>
          <a:p>
            <a:pPr eaLnBrk="1" hangingPunct="1">
              <a:lnSpc>
                <a:spcPct val="100000"/>
              </a:lnSpc>
              <a:spcBef>
                <a:spcPct val="50000"/>
              </a:spcBef>
              <a:buClrTx/>
              <a:buSzTx/>
              <a:buFontTx/>
              <a:buNone/>
            </a:pPr>
            <a:endParaRPr lang="en-US" altLang="en-US" sz="1200">
              <a:latin typeface="Arial" panose="020B0604020202020204" pitchFamily="34" charset="0"/>
            </a:endParaRPr>
          </a:p>
          <a:p>
            <a:pPr eaLnBrk="1" hangingPunct="1">
              <a:lnSpc>
                <a:spcPct val="100000"/>
              </a:lnSpc>
              <a:spcBef>
                <a:spcPct val="50000"/>
              </a:spcBef>
              <a:buClrTx/>
              <a:buSzTx/>
              <a:buFontTx/>
              <a:buNone/>
            </a:pPr>
            <a:r>
              <a:rPr lang="en-US" altLang="en-US" sz="1200">
                <a:latin typeface="Arial" panose="020B0604020202020204" pitchFamily="34" charset="0"/>
              </a:rPr>
              <a:t>0.20</a:t>
            </a:r>
          </a:p>
        </p:txBody>
      </p:sp>
      <p:sp>
        <p:nvSpPr>
          <p:cNvPr id="20496" name="Text Box 16"/>
          <p:cNvSpPr txBox="1">
            <a:spLocks noChangeArrowheads="1"/>
          </p:cNvSpPr>
          <p:nvPr/>
        </p:nvSpPr>
        <p:spPr bwMode="auto">
          <a:xfrm>
            <a:off x="-1326356" y="1878806"/>
            <a:ext cx="138499"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400" b="0">
              <a:latin typeface="Arial" panose="020B0604020202020204" pitchFamily="34" charset="0"/>
            </a:endParaRPr>
          </a:p>
        </p:txBody>
      </p:sp>
      <p:sp>
        <p:nvSpPr>
          <p:cNvPr id="20497" name="Text Box 17"/>
          <p:cNvSpPr txBox="1">
            <a:spLocks noChangeArrowheads="1"/>
          </p:cNvSpPr>
          <p:nvPr/>
        </p:nvSpPr>
        <p:spPr bwMode="auto">
          <a:xfrm rot="-5400000">
            <a:off x="7210346" y="2423451"/>
            <a:ext cx="1306275"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a:latin typeface="Arial" panose="020B0604020202020204" pitchFamily="34" charset="0"/>
              </a:rPr>
              <a:t>Vascular Risk</a:t>
            </a:r>
          </a:p>
        </p:txBody>
      </p:sp>
      <p:sp>
        <p:nvSpPr>
          <p:cNvPr id="20498" name="Text Box 18"/>
          <p:cNvSpPr txBox="1">
            <a:spLocks noChangeArrowheads="1"/>
          </p:cNvSpPr>
          <p:nvPr/>
        </p:nvSpPr>
        <p:spPr bwMode="auto">
          <a:xfrm>
            <a:off x="1285876" y="4750594"/>
            <a:ext cx="3531806"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latin typeface="Arial" panose="020B0604020202020204" pitchFamily="34" charset="0"/>
              </a:rPr>
              <a:t>DeCarli, et al. Neurobiology of Aging, 2005</a:t>
            </a:r>
          </a:p>
        </p:txBody>
      </p:sp>
      <p:cxnSp>
        <p:nvCxnSpPr>
          <p:cNvPr id="20499" name="Straight Connector 24"/>
          <p:cNvCxnSpPr>
            <a:cxnSpLocks noChangeShapeType="1"/>
          </p:cNvCxnSpPr>
          <p:nvPr/>
        </p:nvCxnSpPr>
        <p:spPr bwMode="auto">
          <a:xfrm flipV="1">
            <a:off x="2043114" y="3850481"/>
            <a:ext cx="4521994" cy="96441"/>
          </a:xfrm>
          <a:prstGeom prst="line">
            <a:avLst/>
          </a:prstGeom>
          <a:noFill/>
          <a:ln w="50800" algn="ctr">
            <a:solidFill>
              <a:schemeClr val="accent2"/>
            </a:solidFill>
            <a:round/>
            <a:headEnd/>
            <a:tailEnd/>
          </a:ln>
          <a:extLst>
            <a:ext uri="{909E8E84-426E-40dd-AFC4-6F175D3DCCD1}">
              <a14:hiddenFill xmlns="" xmlns:a14="http://schemas.microsoft.com/office/drawing/2010/main">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4"/>
          <p:cNvGrpSpPr>
            <a:grpSpLocks/>
          </p:cNvGrpSpPr>
          <p:nvPr/>
        </p:nvGrpSpPr>
        <p:grpSpPr bwMode="auto">
          <a:xfrm>
            <a:off x="2580086" y="1540670"/>
            <a:ext cx="3983831" cy="3431381"/>
            <a:chOff x="1317625" y="2073290"/>
            <a:chExt cx="5311775" cy="4574461"/>
          </a:xfrm>
        </p:grpSpPr>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2073290"/>
              <a:ext cx="5311775" cy="45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Rectangle 5"/>
            <p:cNvSpPr>
              <a:spLocks noChangeArrowheads="1"/>
            </p:cNvSpPr>
            <p:nvPr/>
          </p:nvSpPr>
          <p:spPr bwMode="auto">
            <a:xfrm>
              <a:off x="1401763" y="3050354"/>
              <a:ext cx="4871021" cy="242449"/>
            </a:xfrm>
            <a:prstGeom prst="rect">
              <a:avLst/>
            </a:prstGeom>
            <a:solidFill>
              <a:schemeClr val="tx2">
                <a:alpha val="30196"/>
              </a:schemeClr>
            </a:solidFill>
            <a:ln w="25400" algn="ctr">
              <a:solidFill>
                <a:schemeClr val="tx2">
                  <a:alpha val="30196"/>
                </a:schemeClr>
              </a:solidFill>
              <a:round/>
              <a:headEnd/>
              <a:tailEnd/>
            </a:ln>
          </p:spPr>
          <p:txBody>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22535" name="Rectangle 6"/>
            <p:cNvSpPr>
              <a:spLocks noChangeArrowheads="1"/>
            </p:cNvSpPr>
            <p:nvPr/>
          </p:nvSpPr>
          <p:spPr bwMode="auto">
            <a:xfrm>
              <a:off x="1401763" y="3659008"/>
              <a:ext cx="4871021" cy="243681"/>
            </a:xfrm>
            <a:prstGeom prst="rect">
              <a:avLst/>
            </a:prstGeom>
            <a:solidFill>
              <a:schemeClr val="tx2">
                <a:alpha val="30196"/>
              </a:schemeClr>
            </a:solidFill>
            <a:ln w="25400" algn="ctr">
              <a:solidFill>
                <a:schemeClr val="tx2">
                  <a:alpha val="30196"/>
                </a:schemeClr>
              </a:solidFill>
              <a:round/>
              <a:headEnd/>
              <a:tailEnd/>
            </a:ln>
          </p:spPr>
          <p:txBody>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22536" name="Rectangle 7"/>
            <p:cNvSpPr>
              <a:spLocks noChangeArrowheads="1"/>
            </p:cNvSpPr>
            <p:nvPr/>
          </p:nvSpPr>
          <p:spPr bwMode="auto">
            <a:xfrm>
              <a:off x="1402525" y="5162837"/>
              <a:ext cx="4870259" cy="242347"/>
            </a:xfrm>
            <a:prstGeom prst="rect">
              <a:avLst/>
            </a:prstGeom>
            <a:solidFill>
              <a:schemeClr val="tx2">
                <a:alpha val="30196"/>
              </a:schemeClr>
            </a:solidFill>
            <a:ln w="25400" algn="ctr">
              <a:solidFill>
                <a:schemeClr val="tx2">
                  <a:alpha val="30196"/>
                </a:schemeClr>
              </a:solidFill>
              <a:round/>
              <a:headEnd/>
              <a:tailEnd/>
            </a:ln>
          </p:spPr>
          <p:txBody>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22537" name="Rectangle 8"/>
            <p:cNvSpPr>
              <a:spLocks noChangeArrowheads="1"/>
            </p:cNvSpPr>
            <p:nvPr/>
          </p:nvSpPr>
          <p:spPr bwMode="auto">
            <a:xfrm>
              <a:off x="1401763" y="4919155"/>
              <a:ext cx="4871021" cy="243681"/>
            </a:xfrm>
            <a:prstGeom prst="rect">
              <a:avLst/>
            </a:prstGeom>
            <a:solidFill>
              <a:schemeClr val="tx2">
                <a:alpha val="30196"/>
              </a:schemeClr>
            </a:solidFill>
            <a:ln w="25400" algn="ctr">
              <a:solidFill>
                <a:schemeClr val="tx2">
                  <a:alpha val="30196"/>
                </a:schemeClr>
              </a:solidFill>
              <a:round/>
              <a:headEnd/>
              <a:tailEnd/>
            </a:ln>
          </p:spPr>
          <p:txBody>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sp>
          <p:nvSpPr>
            <p:cNvPr id="22538" name="Rectangle 9"/>
            <p:cNvSpPr>
              <a:spLocks noChangeArrowheads="1"/>
            </p:cNvSpPr>
            <p:nvPr/>
          </p:nvSpPr>
          <p:spPr bwMode="auto">
            <a:xfrm>
              <a:off x="1408431" y="4434868"/>
              <a:ext cx="4864353" cy="243347"/>
            </a:xfrm>
            <a:prstGeom prst="rect">
              <a:avLst/>
            </a:prstGeom>
            <a:solidFill>
              <a:schemeClr val="tx2">
                <a:alpha val="30196"/>
              </a:schemeClr>
            </a:solidFill>
            <a:ln w="25400" algn="ctr">
              <a:solidFill>
                <a:schemeClr val="tx2">
                  <a:alpha val="30196"/>
                </a:schemeClr>
              </a:solidFill>
              <a:round/>
              <a:headEnd/>
              <a:tailEnd/>
            </a:ln>
          </p:spPr>
          <p:txBody>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endParaRPr lang="en-US" altLang="en-US" sz="1800" b="0">
                <a:latin typeface="Times New Roman" panose="02020603050405020304" pitchFamily="18" charset="0"/>
              </a:endParaRPr>
            </a:p>
          </p:txBody>
        </p:sp>
      </p:grpSp>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40483"/>
            <a:ext cx="5625704" cy="135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4457" y="1348978"/>
            <a:ext cx="2160985"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41" y="175023"/>
            <a:ext cx="6834188" cy="1902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4" y="2053830"/>
            <a:ext cx="2064544" cy="23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 name="Group 46"/>
          <p:cNvGraphicFramePr>
            <a:graphicFrameLocks/>
          </p:cNvGraphicFramePr>
          <p:nvPr/>
        </p:nvGraphicFramePr>
        <p:xfrm>
          <a:off x="1263255" y="2464594"/>
          <a:ext cx="3632596" cy="2180034"/>
        </p:xfrm>
        <a:graphic>
          <a:graphicData uri="http://schemas.openxmlformats.org/drawingml/2006/table">
            <a:tbl>
              <a:tblPr/>
              <a:tblGrid>
                <a:gridCol w="1329578">
                  <a:extLst>
                    <a:ext uri="{9D8B030D-6E8A-4147-A177-3AD203B41FA5}">
                      <a16:colId xmlns:a16="http://schemas.microsoft.com/office/drawing/2014/main" xmlns="" val="20000"/>
                    </a:ext>
                  </a:extLst>
                </a:gridCol>
                <a:gridCol w="1163380">
                  <a:extLst>
                    <a:ext uri="{9D8B030D-6E8A-4147-A177-3AD203B41FA5}">
                      <a16:colId xmlns:a16="http://schemas.microsoft.com/office/drawing/2014/main" xmlns="" val="20001"/>
                    </a:ext>
                  </a:extLst>
                </a:gridCol>
                <a:gridCol w="1139638">
                  <a:extLst>
                    <a:ext uri="{9D8B030D-6E8A-4147-A177-3AD203B41FA5}">
                      <a16:colId xmlns:a16="http://schemas.microsoft.com/office/drawing/2014/main" xmlns="" val="20002"/>
                    </a:ext>
                  </a:extLst>
                </a:gridCol>
              </a:tblGrid>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endParaRPr kumimoji="0" lang="en-US" sz="1300" b="1" i="0" u="none" strike="noStrike" cap="none" normalizeH="0" baseline="0" dirty="0">
                        <a:ln>
                          <a:noFill/>
                        </a:ln>
                        <a:solidFill>
                          <a:schemeClr val="tx1"/>
                        </a:solidFill>
                        <a:effectLst>
                          <a:outerShdw blurRad="38100" dist="38100" dir="2700000" algn="tl">
                            <a:srgbClr val="000000"/>
                          </a:outerShdw>
                        </a:effectLst>
                        <a:latin typeface="Helvetica" charset="0"/>
                      </a:endParaRP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rgbClr val="FFFF66"/>
                          </a:solidFill>
                          <a:effectLst>
                            <a:outerShdw blurRad="38100" dist="38100" dir="2700000" algn="tl">
                              <a:srgbClr val="000000"/>
                            </a:outerShdw>
                          </a:effectLst>
                          <a:latin typeface="Helvetica" charset="0"/>
                        </a:rPr>
                        <a:t>Women</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rgbClr val="FFFF66"/>
                          </a:solidFill>
                          <a:effectLst>
                            <a:outerShdw blurRad="38100" dist="38100" dir="2700000" algn="tl">
                              <a:srgbClr val="000000"/>
                            </a:outerShdw>
                          </a:effectLst>
                          <a:latin typeface="Helvetica" charset="0"/>
                        </a:rPr>
                        <a:t>Men</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SBP</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123 </a:t>
                      </a:r>
                      <a:r>
                        <a:rPr kumimoji="0" lang="en-US" sz="1300" b="1" i="0" u="sng" strike="noStrike" cap="none" normalizeH="0" baseline="0">
                          <a:ln>
                            <a:noFill/>
                          </a:ln>
                          <a:solidFill>
                            <a:schemeClr val="tx1"/>
                          </a:solidFill>
                          <a:effectLst>
                            <a:outerShdw blurRad="38100" dist="38100" dir="2700000" algn="tl">
                              <a:srgbClr val="000000"/>
                            </a:outerShdw>
                          </a:effectLst>
                          <a:latin typeface="Helvetica" charset="0"/>
                        </a:rPr>
                        <a:t>+</a:t>
                      </a: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 20</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dirty="0">
                          <a:ln>
                            <a:noFill/>
                          </a:ln>
                          <a:solidFill>
                            <a:schemeClr val="tx1"/>
                          </a:solidFill>
                          <a:effectLst>
                            <a:outerShdw blurRad="38100" dist="38100" dir="2700000" algn="tl">
                              <a:srgbClr val="000000"/>
                            </a:outerShdw>
                          </a:effectLst>
                          <a:latin typeface="Helvetica" charset="0"/>
                        </a:rPr>
                        <a:t>127 </a:t>
                      </a:r>
                      <a:r>
                        <a:rPr kumimoji="0" lang="en-US" sz="1300" b="1" i="0" u="sng" strike="noStrike" cap="none" normalizeH="0" baseline="0" dirty="0">
                          <a:ln>
                            <a:noFill/>
                          </a:ln>
                          <a:solidFill>
                            <a:schemeClr val="tx1"/>
                          </a:solidFill>
                          <a:effectLst>
                            <a:outerShdw blurRad="38100" dist="38100" dir="2700000" algn="tl">
                              <a:srgbClr val="000000"/>
                            </a:outerShdw>
                          </a:effectLst>
                          <a:latin typeface="Helvetica" charset="0"/>
                        </a:rPr>
                        <a:t>+</a:t>
                      </a:r>
                      <a:r>
                        <a:rPr kumimoji="0" lang="en-US" sz="1300" b="1" i="0" u="none" strike="noStrike" cap="none" normalizeH="0" baseline="0" dirty="0">
                          <a:ln>
                            <a:noFill/>
                          </a:ln>
                          <a:solidFill>
                            <a:schemeClr val="tx1"/>
                          </a:solidFill>
                          <a:effectLst>
                            <a:outerShdw blurRad="38100" dist="38100" dir="2700000" algn="tl">
                              <a:srgbClr val="000000"/>
                            </a:outerShdw>
                          </a:effectLst>
                          <a:latin typeface="Helvetica" charset="0"/>
                        </a:rPr>
                        <a:t> 16</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HTN Rx </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15%</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18%</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Diabetes</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4%</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7%</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Smoker</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16%</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17%</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History of CVD</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4%</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8%</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01810">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Atrial fibrillation</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0.2%</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0.7%</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ECG- LVH</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4%</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chemeClr val="tx1"/>
                          </a:solidFill>
                          <a:effectLst>
                            <a:outerShdw blurRad="38100" dist="38100" dir="2700000" algn="tl">
                              <a:srgbClr val="000000"/>
                            </a:outerShdw>
                          </a:effectLst>
                          <a:latin typeface="Helvetica" charset="0"/>
                        </a:rPr>
                        <a:t>14%</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22278">
                <a:tc>
                  <a:txBody>
                    <a:bodyPr/>
                    <a:lstStyle/>
                    <a:p>
                      <a:pPr marL="0" marR="0" lvl="0" indent="0" algn="l"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rgbClr val="FFFF66"/>
                          </a:solidFill>
                          <a:effectLst>
                            <a:outerShdw blurRad="38100" dist="38100" dir="2700000" algn="tl">
                              <a:srgbClr val="000000"/>
                            </a:outerShdw>
                          </a:effectLst>
                          <a:latin typeface="Helvetica" charset="0"/>
                        </a:rPr>
                        <a:t>FSRP score </a:t>
                      </a:r>
                    </a:p>
                  </a:txBody>
                  <a:tcPr marL="42737" marR="42737" marT="21372" marB="213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a:ln>
                            <a:noFill/>
                          </a:ln>
                          <a:solidFill>
                            <a:srgbClr val="FFFF66"/>
                          </a:solidFill>
                          <a:effectLst>
                            <a:outerShdw blurRad="38100" dist="38100" dir="2700000" algn="tl">
                              <a:srgbClr val="000000"/>
                            </a:outerShdw>
                          </a:effectLst>
                          <a:latin typeface="Helvetica" charset="0"/>
                        </a:rPr>
                        <a:t>0.023 </a:t>
                      </a:r>
                      <a:r>
                        <a:rPr kumimoji="0" lang="en-US" sz="1300" b="1" i="0" u="sng" strike="noStrike" cap="none" normalizeH="0" baseline="0">
                          <a:ln>
                            <a:noFill/>
                          </a:ln>
                          <a:solidFill>
                            <a:srgbClr val="FFFF66"/>
                          </a:solidFill>
                          <a:effectLst>
                            <a:outerShdw blurRad="38100" dist="38100" dir="2700000" algn="tl">
                              <a:srgbClr val="000000"/>
                            </a:outerShdw>
                          </a:effectLst>
                          <a:latin typeface="Helvetica" charset="0"/>
                        </a:rPr>
                        <a:t>+</a:t>
                      </a:r>
                      <a:r>
                        <a:rPr kumimoji="0" lang="en-US" sz="1300" b="1" i="0" u="none" strike="noStrike" cap="none" normalizeH="0" baseline="0">
                          <a:ln>
                            <a:noFill/>
                          </a:ln>
                          <a:solidFill>
                            <a:srgbClr val="FFFF66"/>
                          </a:solidFill>
                          <a:effectLst>
                            <a:outerShdw blurRad="38100" dist="38100" dir="2700000" algn="tl">
                              <a:srgbClr val="000000"/>
                            </a:outerShdw>
                          </a:effectLst>
                          <a:latin typeface="Helvetica" charset="0"/>
                        </a:rPr>
                        <a:t> 0.034</a:t>
                      </a:r>
                    </a:p>
                  </a:txBody>
                  <a:tcPr marL="42737" marR="42737" marT="21372" marB="213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75000"/>
                        <a:buFont typeface="Monotype Sorts" pitchFamily="2" charset="2"/>
                        <a:buNone/>
                        <a:tabLst/>
                      </a:pPr>
                      <a:r>
                        <a:rPr kumimoji="0" lang="en-US" sz="1300" b="1" i="0" u="none" strike="noStrike" cap="none" normalizeH="0" baseline="0" dirty="0">
                          <a:ln>
                            <a:noFill/>
                          </a:ln>
                          <a:solidFill>
                            <a:srgbClr val="FFFF66"/>
                          </a:solidFill>
                          <a:effectLst>
                            <a:outerShdw blurRad="38100" dist="38100" dir="2700000" algn="tl">
                              <a:srgbClr val="000000"/>
                            </a:outerShdw>
                          </a:effectLst>
                          <a:latin typeface="Helvetica" charset="0"/>
                        </a:rPr>
                        <a:t>0.048 </a:t>
                      </a:r>
                      <a:r>
                        <a:rPr kumimoji="0" lang="en-US" sz="1300" b="1" i="0" u="sng" strike="noStrike" cap="none" normalizeH="0" baseline="0" dirty="0">
                          <a:ln>
                            <a:noFill/>
                          </a:ln>
                          <a:solidFill>
                            <a:srgbClr val="FFFF66"/>
                          </a:solidFill>
                          <a:effectLst>
                            <a:outerShdw blurRad="38100" dist="38100" dir="2700000" algn="tl">
                              <a:srgbClr val="000000"/>
                            </a:outerShdw>
                          </a:effectLst>
                          <a:latin typeface="Helvetica" charset="0"/>
                        </a:rPr>
                        <a:t>+</a:t>
                      </a:r>
                      <a:r>
                        <a:rPr kumimoji="0" lang="en-US" sz="1300" b="1" i="0" u="none" strike="noStrike" cap="none" normalizeH="0" baseline="0" dirty="0">
                          <a:ln>
                            <a:noFill/>
                          </a:ln>
                          <a:solidFill>
                            <a:srgbClr val="FFFF66"/>
                          </a:solidFill>
                          <a:effectLst>
                            <a:outerShdw blurRad="38100" dist="38100" dir="2700000" algn="tl">
                              <a:srgbClr val="000000"/>
                            </a:outerShdw>
                          </a:effectLst>
                          <a:latin typeface="Helvetica" charset="0"/>
                        </a:rPr>
                        <a:t> 0.043</a:t>
                      </a:r>
                    </a:p>
                  </a:txBody>
                  <a:tcPr marL="42737" marR="42737" marT="21372" marB="213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pic>
        <p:nvPicPr>
          <p:cNvPr id="2359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11946"/>
          <a:stretch>
            <a:fillRect/>
          </a:stretch>
        </p:blipFill>
        <p:spPr bwMode="auto">
          <a:xfrm>
            <a:off x="4995862" y="2743200"/>
            <a:ext cx="2957513"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43000" y="276225"/>
            <a:ext cx="6858000" cy="857250"/>
          </a:xfrm>
        </p:spPr>
        <p:txBody>
          <a:bodyPr/>
          <a:lstStyle/>
          <a:p>
            <a:pPr eaLnBrk="1" hangingPunct="1">
              <a:defRPr/>
            </a:pPr>
            <a:r>
              <a:rPr lang="en-US" dirty="0"/>
              <a:t>Risk Factors, Age and Brain Volume</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l="2751" r="14183"/>
          <a:stretch>
            <a:fillRect/>
          </a:stretch>
        </p:blipFill>
        <p:spPr bwMode="auto">
          <a:xfrm>
            <a:off x="1143001" y="3369470"/>
            <a:ext cx="3261122" cy="1774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849" y="932261"/>
            <a:ext cx="4211240" cy="2726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Dementia Risk with MRI Vascular Measures </a:t>
            </a:r>
          </a:p>
        </p:txBody>
      </p:sp>
      <p:pic>
        <p:nvPicPr>
          <p:cNvPr id="27651" name="Picture 2" descr="Impact of WMH and SBI on dement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0886" y="956072"/>
            <a:ext cx="6388894" cy="371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1839517" y="4789886"/>
            <a:ext cx="2274351"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latin typeface="Arial" panose="020B0604020202020204" pitchFamily="34" charset="0"/>
              </a:rPr>
              <a:t>Debette et al, Stroke, 2010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247" y="285750"/>
            <a:ext cx="5947172" cy="571500"/>
          </a:xfrm>
        </p:spPr>
        <p:txBody>
          <a:bodyPr/>
          <a:lstStyle/>
          <a:p>
            <a:pPr>
              <a:defRPr/>
            </a:pPr>
            <a:r>
              <a:rPr lang="en-US" dirty="0"/>
              <a:t>Hypothetical Model of Vascular Disease and Brain Injury</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017" y="1340644"/>
            <a:ext cx="5778103" cy="346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Summary</a:t>
            </a:r>
          </a:p>
        </p:txBody>
      </p:sp>
      <p:sp>
        <p:nvSpPr>
          <p:cNvPr id="3" name="Content Placeholder 2"/>
          <p:cNvSpPr>
            <a:spLocks noGrp="1"/>
          </p:cNvSpPr>
          <p:nvPr>
            <p:ph idx="1"/>
          </p:nvPr>
        </p:nvSpPr>
        <p:spPr/>
        <p:txBody>
          <a:bodyPr/>
          <a:lstStyle/>
          <a:p>
            <a:pPr>
              <a:defRPr/>
            </a:pPr>
            <a:r>
              <a:rPr lang="en-US" dirty="0"/>
              <a:t>Vascular risk factors and consequential vascular disease is common to the aging process</a:t>
            </a:r>
          </a:p>
          <a:p>
            <a:pPr>
              <a:defRPr/>
            </a:pPr>
            <a:r>
              <a:rPr lang="en-US" dirty="0"/>
              <a:t>Vascular risk factors lead to subclinical brain injury and increases risk for dementia</a:t>
            </a:r>
          </a:p>
          <a:p>
            <a:pPr>
              <a:defRPr/>
            </a:pPr>
            <a:r>
              <a:rPr lang="en-US" dirty="0"/>
              <a:t>Vascular pathology commonly accompanies Alzheimer’s disease in dementia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156" y="711518"/>
            <a:ext cx="6852676" cy="3857625"/>
          </a:xfrm>
          <a:prstGeom prst="rect">
            <a:avLst/>
          </a:prstGeom>
        </p:spPr>
      </p:pic>
      <p:sp>
        <p:nvSpPr>
          <p:cNvPr id="59" name="Freeform 58"/>
          <p:cNvSpPr/>
          <p:nvPr/>
        </p:nvSpPr>
        <p:spPr>
          <a:xfrm>
            <a:off x="2826217" y="1598529"/>
            <a:ext cx="4193527" cy="2386121"/>
          </a:xfrm>
          <a:custGeom>
            <a:avLst/>
            <a:gdLst>
              <a:gd name="connsiteX0" fmla="*/ 0 w 7455159"/>
              <a:gd name="connsiteY0" fmla="*/ 4241993 h 4241993"/>
              <a:gd name="connsiteX1" fmla="*/ 438539 w 7455159"/>
              <a:gd name="connsiteY1" fmla="*/ 2655789 h 4241993"/>
              <a:gd name="connsiteX2" fmla="*/ 1362269 w 7455159"/>
              <a:gd name="connsiteY2" fmla="*/ 929626 h 4241993"/>
              <a:gd name="connsiteX3" fmla="*/ 2939143 w 7455159"/>
              <a:gd name="connsiteY3" fmla="*/ 71210 h 4241993"/>
              <a:gd name="connsiteX4" fmla="*/ 4945224 w 7455159"/>
              <a:gd name="connsiteY4" fmla="*/ 285814 h 4241993"/>
              <a:gd name="connsiteX5" fmla="*/ 7455159 w 7455159"/>
              <a:gd name="connsiteY5" fmla="*/ 2161267 h 4241993"/>
              <a:gd name="connsiteX6" fmla="*/ 7455159 w 7455159"/>
              <a:gd name="connsiteY6" fmla="*/ 2161267 h 42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5159" h="4241993">
                <a:moveTo>
                  <a:pt x="0" y="4241993"/>
                </a:moveTo>
                <a:cubicBezTo>
                  <a:pt x="105747" y="3724921"/>
                  <a:pt x="211494" y="3207850"/>
                  <a:pt x="438539" y="2655789"/>
                </a:cubicBezTo>
                <a:cubicBezTo>
                  <a:pt x="665584" y="2103728"/>
                  <a:pt x="945502" y="1360389"/>
                  <a:pt x="1362269" y="929626"/>
                </a:cubicBezTo>
                <a:cubicBezTo>
                  <a:pt x="1779036" y="498863"/>
                  <a:pt x="2341984" y="178512"/>
                  <a:pt x="2939143" y="71210"/>
                </a:cubicBezTo>
                <a:cubicBezTo>
                  <a:pt x="3536302" y="-36092"/>
                  <a:pt x="4192555" y="-62529"/>
                  <a:pt x="4945224" y="285814"/>
                </a:cubicBezTo>
                <a:cubicBezTo>
                  <a:pt x="5697893" y="634157"/>
                  <a:pt x="7455159" y="2161267"/>
                  <a:pt x="7455159" y="2161267"/>
                </a:cubicBezTo>
                <a:lnTo>
                  <a:pt x="7455159" y="2161267"/>
                </a:lnTo>
              </a:path>
            </a:pathLst>
          </a:custGeom>
          <a:noFill/>
          <a:ln w="571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
        <p:nvSpPr>
          <p:cNvPr id="61" name="Freeform 60"/>
          <p:cNvSpPr/>
          <p:nvPr/>
        </p:nvSpPr>
        <p:spPr>
          <a:xfrm>
            <a:off x="2800089" y="1557328"/>
            <a:ext cx="4172533" cy="2432645"/>
          </a:xfrm>
          <a:custGeom>
            <a:avLst/>
            <a:gdLst>
              <a:gd name="connsiteX0" fmla="*/ 0 w 7417836"/>
              <a:gd name="connsiteY0" fmla="*/ 4324702 h 4324702"/>
              <a:gd name="connsiteX1" fmla="*/ 139959 w 7417836"/>
              <a:gd name="connsiteY1" fmla="*/ 3671559 h 4324702"/>
              <a:gd name="connsiteX2" fmla="*/ 317240 w 7417836"/>
              <a:gd name="connsiteY2" fmla="*/ 3065069 h 4324702"/>
              <a:gd name="connsiteX3" fmla="*/ 755779 w 7417836"/>
              <a:gd name="connsiteY3" fmla="*/ 1982718 h 4324702"/>
              <a:gd name="connsiteX4" fmla="*/ 1222310 w 7417836"/>
              <a:gd name="connsiteY4" fmla="*/ 1161624 h 4324702"/>
              <a:gd name="connsiteX5" fmla="*/ 1698171 w 7417836"/>
              <a:gd name="connsiteY5" fmla="*/ 629779 h 4324702"/>
              <a:gd name="connsiteX6" fmla="*/ 2416628 w 7417836"/>
              <a:gd name="connsiteY6" fmla="*/ 200571 h 4324702"/>
              <a:gd name="connsiteX7" fmla="*/ 3368351 w 7417836"/>
              <a:gd name="connsiteY7" fmla="*/ 4628 h 4324702"/>
              <a:gd name="connsiteX8" fmla="*/ 4292081 w 7417836"/>
              <a:gd name="connsiteY8" fmla="*/ 69942 h 4324702"/>
              <a:gd name="connsiteX9" fmla="*/ 4758612 w 7417836"/>
              <a:gd name="connsiteY9" fmla="*/ 163249 h 4324702"/>
              <a:gd name="connsiteX10" fmla="*/ 7417836 w 7417836"/>
              <a:gd name="connsiteY10" fmla="*/ 825722 h 4324702"/>
              <a:gd name="connsiteX11" fmla="*/ 7417836 w 7417836"/>
              <a:gd name="connsiteY11" fmla="*/ 825722 h 432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17836" h="4324702">
                <a:moveTo>
                  <a:pt x="0" y="4324702"/>
                </a:moveTo>
                <a:cubicBezTo>
                  <a:pt x="43543" y="4103100"/>
                  <a:pt x="87086" y="3881498"/>
                  <a:pt x="139959" y="3671559"/>
                </a:cubicBezTo>
                <a:cubicBezTo>
                  <a:pt x="192832" y="3461620"/>
                  <a:pt x="214603" y="3346542"/>
                  <a:pt x="317240" y="3065069"/>
                </a:cubicBezTo>
                <a:cubicBezTo>
                  <a:pt x="419877" y="2783596"/>
                  <a:pt x="604934" y="2299959"/>
                  <a:pt x="755779" y="1982718"/>
                </a:cubicBezTo>
                <a:cubicBezTo>
                  <a:pt x="906624" y="1665477"/>
                  <a:pt x="1065245" y="1387114"/>
                  <a:pt x="1222310" y="1161624"/>
                </a:cubicBezTo>
                <a:cubicBezTo>
                  <a:pt x="1379375" y="936134"/>
                  <a:pt x="1499118" y="789954"/>
                  <a:pt x="1698171" y="629779"/>
                </a:cubicBezTo>
                <a:cubicBezTo>
                  <a:pt x="1897224" y="469604"/>
                  <a:pt x="2138265" y="304763"/>
                  <a:pt x="2416628" y="200571"/>
                </a:cubicBezTo>
                <a:cubicBezTo>
                  <a:pt x="2694991" y="96379"/>
                  <a:pt x="3055776" y="26399"/>
                  <a:pt x="3368351" y="4628"/>
                </a:cubicBezTo>
                <a:cubicBezTo>
                  <a:pt x="3680926" y="-17143"/>
                  <a:pt x="4060371" y="43505"/>
                  <a:pt x="4292081" y="69942"/>
                </a:cubicBezTo>
                <a:cubicBezTo>
                  <a:pt x="4523791" y="96379"/>
                  <a:pt x="4758612" y="163249"/>
                  <a:pt x="4758612" y="163249"/>
                </a:cubicBezTo>
                <a:lnTo>
                  <a:pt x="7417836" y="825722"/>
                </a:lnTo>
                <a:lnTo>
                  <a:pt x="7417836" y="825722"/>
                </a:lnTo>
              </a:path>
            </a:pathLst>
          </a:custGeom>
          <a:noFill/>
          <a:ln w="571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897" y="642938"/>
            <a:ext cx="1565910" cy="3857625"/>
          </a:xfrm>
          <a:prstGeom prst="rect">
            <a:avLst/>
          </a:prstGeom>
        </p:spPr>
      </p:pic>
      <p:grpSp>
        <p:nvGrpSpPr>
          <p:cNvPr id="10" name="Group 9"/>
          <p:cNvGrpSpPr/>
          <p:nvPr/>
        </p:nvGrpSpPr>
        <p:grpSpPr>
          <a:xfrm>
            <a:off x="2745045" y="1369087"/>
            <a:ext cx="4533509" cy="2936323"/>
            <a:chOff x="1715970" y="1078094"/>
            <a:chExt cx="6783741" cy="4393784"/>
          </a:xfrm>
        </p:grpSpPr>
        <p:cxnSp>
          <p:nvCxnSpPr>
            <p:cNvPr id="11" name="Straight Connector 10"/>
            <p:cNvCxnSpPr/>
            <p:nvPr/>
          </p:nvCxnSpPr>
          <p:spPr>
            <a:xfrm flipV="1">
              <a:off x="7087522" y="4916746"/>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15970" y="1078094"/>
              <a:ext cx="6783741" cy="4393784"/>
              <a:chOff x="2225989" y="1078094"/>
              <a:chExt cx="6783741" cy="4393784"/>
            </a:xfrm>
          </p:grpSpPr>
          <p:sp>
            <p:nvSpPr>
              <p:cNvPr id="13" name="TextBox 12"/>
              <p:cNvSpPr txBox="1"/>
              <p:nvPr/>
            </p:nvSpPr>
            <p:spPr>
              <a:xfrm rot="16200000">
                <a:off x="1709125" y="2585618"/>
                <a:ext cx="1593417"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Cognitive Ability</a:t>
                </a:r>
                <a:endParaRPr lang="en-US" sz="800" dirty="0">
                  <a:solidFill>
                    <a:prstClr val="black"/>
                  </a:solidFill>
                  <a:latin typeface="Arial" charset="0"/>
                  <a:ea typeface="Arial" charset="0"/>
                  <a:cs typeface="Arial" charset="0"/>
                </a:endParaRPr>
              </a:p>
            </p:txBody>
          </p:sp>
          <p:sp>
            <p:nvSpPr>
              <p:cNvPr id="14" name="TextBox 13"/>
              <p:cNvSpPr txBox="1"/>
              <p:nvPr/>
            </p:nvSpPr>
            <p:spPr>
              <a:xfrm>
                <a:off x="2225989" y="4941208"/>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0</a:t>
                </a:r>
                <a:endParaRPr lang="en-US" sz="800" dirty="0">
                  <a:solidFill>
                    <a:prstClr val="black"/>
                  </a:solidFill>
                  <a:latin typeface="Arial" charset="0"/>
                  <a:ea typeface="Arial" charset="0"/>
                  <a:cs typeface="Arial" charset="0"/>
                </a:endParaRPr>
              </a:p>
            </p:txBody>
          </p:sp>
          <p:sp>
            <p:nvSpPr>
              <p:cNvPr id="15" name="TextBox 14"/>
              <p:cNvSpPr txBox="1"/>
              <p:nvPr/>
            </p:nvSpPr>
            <p:spPr>
              <a:xfrm>
                <a:off x="3058617" y="4928893"/>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30's</a:t>
                </a:r>
              </a:p>
            </p:txBody>
          </p:sp>
          <p:cxnSp>
            <p:nvCxnSpPr>
              <p:cNvPr id="16" name="Straight Connector 15"/>
              <p:cNvCxnSpPr/>
              <p:nvPr/>
            </p:nvCxnSpPr>
            <p:spPr>
              <a:xfrm>
                <a:off x="2330775" y="4923901"/>
                <a:ext cx="65295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254625"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834882"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02688"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37071" y="476504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33357" y="4308592"/>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41472" y="1483994"/>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227421" y="2930892"/>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33357" y="201940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33357" y="1078399"/>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89457" y="5149497"/>
                <a:ext cx="1125820"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Age (years)</a:t>
                </a:r>
              </a:p>
            </p:txBody>
          </p:sp>
          <p:cxnSp>
            <p:nvCxnSpPr>
              <p:cNvPr id="27" name="Straight Connector 26"/>
              <p:cNvCxnSpPr/>
              <p:nvPr/>
            </p:nvCxnSpPr>
            <p:spPr>
              <a:xfrm flipH="1">
                <a:off x="2241472" y="2470078"/>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41472" y="339297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52418" y="3848515"/>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99388"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939143"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97423"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40's</a:t>
                </a:r>
                <a:endParaRPr lang="en-US" sz="800" dirty="0">
                  <a:solidFill>
                    <a:prstClr val="black"/>
                  </a:solidFill>
                  <a:latin typeface="Arial" charset="0"/>
                  <a:ea typeface="Arial" charset="0"/>
                  <a:cs typeface="Arial" charset="0"/>
                </a:endParaRPr>
              </a:p>
            </p:txBody>
          </p:sp>
          <p:sp>
            <p:nvSpPr>
              <p:cNvPr id="33" name="TextBox 32"/>
              <p:cNvSpPr txBox="1"/>
              <p:nvPr/>
            </p:nvSpPr>
            <p:spPr>
              <a:xfrm>
                <a:off x="4745027"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50's</a:t>
                </a:r>
                <a:endParaRPr lang="en-US" sz="800" dirty="0">
                  <a:solidFill>
                    <a:prstClr val="black"/>
                  </a:solidFill>
                  <a:latin typeface="Arial" charset="0"/>
                  <a:ea typeface="Arial" charset="0"/>
                  <a:cs typeface="Arial" charset="0"/>
                </a:endParaRPr>
              </a:p>
            </p:txBody>
          </p:sp>
          <p:sp>
            <p:nvSpPr>
              <p:cNvPr id="34" name="TextBox 33"/>
              <p:cNvSpPr txBox="1"/>
              <p:nvPr/>
            </p:nvSpPr>
            <p:spPr>
              <a:xfrm>
                <a:off x="5632918"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60's</a:t>
                </a:r>
                <a:endParaRPr lang="en-US" sz="800" dirty="0">
                  <a:solidFill>
                    <a:prstClr val="black"/>
                  </a:solidFill>
                  <a:latin typeface="Arial" charset="0"/>
                  <a:ea typeface="Arial" charset="0"/>
                  <a:cs typeface="Arial" charset="0"/>
                </a:endParaRPr>
              </a:p>
            </p:txBody>
          </p:sp>
          <p:sp>
            <p:nvSpPr>
              <p:cNvPr id="35" name="TextBox 34"/>
              <p:cNvSpPr txBox="1"/>
              <p:nvPr/>
            </p:nvSpPr>
            <p:spPr>
              <a:xfrm>
                <a:off x="6500723"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70's</a:t>
                </a:r>
                <a:endParaRPr lang="en-US" sz="800" dirty="0">
                  <a:solidFill>
                    <a:prstClr val="black"/>
                  </a:solidFill>
                  <a:latin typeface="Arial" charset="0"/>
                  <a:ea typeface="Arial" charset="0"/>
                  <a:cs typeface="Arial" charset="0"/>
                </a:endParaRPr>
              </a:p>
            </p:txBody>
          </p:sp>
          <p:sp>
            <p:nvSpPr>
              <p:cNvPr id="36" name="TextBox 35"/>
              <p:cNvSpPr txBox="1"/>
              <p:nvPr/>
            </p:nvSpPr>
            <p:spPr>
              <a:xfrm>
                <a:off x="7395047"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80's</a:t>
                </a:r>
              </a:p>
            </p:txBody>
          </p:sp>
          <p:cxnSp>
            <p:nvCxnSpPr>
              <p:cNvPr id="37" name="Straight Connector 36"/>
              <p:cNvCxnSpPr/>
              <p:nvPr/>
            </p:nvCxnSpPr>
            <p:spPr>
              <a:xfrm flipV="1">
                <a:off x="2340425" y="1078094"/>
                <a:ext cx="0" cy="3915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369028"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90's</a:t>
                </a:r>
              </a:p>
            </p:txBody>
          </p:sp>
        </p:grpSp>
      </p:grpSp>
      <p:cxnSp>
        <p:nvCxnSpPr>
          <p:cNvPr id="39" name="Straight Connector 38"/>
          <p:cNvCxnSpPr/>
          <p:nvPr/>
        </p:nvCxnSpPr>
        <p:spPr>
          <a:xfrm flipV="1">
            <a:off x="6950697" y="3934420"/>
            <a:ext cx="0" cy="46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342444" y="849697"/>
            <a:ext cx="6857999" cy="536686"/>
          </a:xfrm>
          <a:prstGeom prst="rect">
            <a:avLst/>
          </a:prstGeom>
        </p:spPr>
        <p:txBody>
          <a:bodyPr wrap="square" lIns="68580" tIns="34290" rIns="68580" bIns="34290">
            <a:spAutoFit/>
          </a:bodyPr>
          <a:lstStyle/>
          <a:p>
            <a:pPr algn="ctr" eaLnBrk="1" fontAlgn="auto" hangingPunct="1">
              <a:spcBef>
                <a:spcPts val="0"/>
              </a:spcBef>
              <a:spcAft>
                <a:spcPts val="0"/>
              </a:spcAft>
            </a:pPr>
            <a:r>
              <a:rPr lang="en-US" sz="3000" b="1" dirty="0">
                <a:ln w="19050">
                  <a:solidFill>
                    <a:srgbClr val="ED7D31"/>
                  </a:solidFill>
                </a:ln>
                <a:solidFill>
                  <a:srgbClr val="5B9BD5">
                    <a:lumMod val="50000"/>
                  </a:srgbClr>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COGNITIVE AGING</a:t>
            </a:r>
          </a:p>
        </p:txBody>
      </p:sp>
      <p:sp>
        <p:nvSpPr>
          <p:cNvPr id="44" name="TextBox 43"/>
          <p:cNvSpPr txBox="1"/>
          <p:nvPr/>
        </p:nvSpPr>
        <p:spPr>
          <a:xfrm>
            <a:off x="1342444" y="644661"/>
            <a:ext cx="6857999" cy="346249"/>
          </a:xfrm>
          <a:prstGeom prst="rect">
            <a:avLst/>
          </a:prstGeom>
          <a:noFill/>
        </p:spPr>
        <p:txBody>
          <a:bodyPr wrap="square" lIns="68580" tIns="34290" rIns="68580" bIns="34290" rtlCol="0">
            <a:spAutoFit/>
          </a:bodyPr>
          <a:lstStyle/>
          <a:p>
            <a:pPr algn="ctr" eaLnBrk="1" fontAlgn="auto" hangingPunct="1">
              <a:spcBef>
                <a:spcPts val="0"/>
              </a:spcBef>
              <a:spcAft>
                <a:spcPts val="0"/>
              </a:spcAft>
            </a:pPr>
            <a:r>
              <a:rPr lang="en-US" b="1" dirty="0">
                <a:ln>
                  <a:solidFill>
                    <a:srgbClr val="ED7D31"/>
                  </a:solidFill>
                </a:ln>
                <a:solidFill>
                  <a:srgbClr val="5B9BD5">
                    <a:lumMod val="50000"/>
                  </a:srgbClr>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IMPROVING</a:t>
            </a:r>
          </a:p>
        </p:txBody>
      </p:sp>
      <p:sp>
        <p:nvSpPr>
          <p:cNvPr id="46" name="Freeform 45"/>
          <p:cNvSpPr/>
          <p:nvPr/>
        </p:nvSpPr>
        <p:spPr>
          <a:xfrm>
            <a:off x="2822510" y="2532388"/>
            <a:ext cx="4197233" cy="1401002"/>
          </a:xfrm>
          <a:custGeom>
            <a:avLst/>
            <a:gdLst>
              <a:gd name="connsiteX0" fmla="*/ 0 w 7623110"/>
              <a:gd name="connsiteY0" fmla="*/ 2481943 h 2490670"/>
              <a:gd name="connsiteX1" fmla="*/ 4329404 w 7623110"/>
              <a:gd name="connsiteY1" fmla="*/ 2108719 h 2490670"/>
              <a:gd name="connsiteX2" fmla="*/ 7623110 w 7623110"/>
              <a:gd name="connsiteY2" fmla="*/ 0 h 2490670"/>
            </a:gdLst>
            <a:ahLst/>
            <a:cxnLst>
              <a:cxn ang="0">
                <a:pos x="connsiteX0" y="connsiteY0"/>
              </a:cxn>
              <a:cxn ang="0">
                <a:pos x="connsiteX1" y="connsiteY1"/>
              </a:cxn>
              <a:cxn ang="0">
                <a:pos x="connsiteX2" y="connsiteY2"/>
              </a:cxn>
            </a:cxnLst>
            <a:rect l="l" t="t" r="r" b="b"/>
            <a:pathLst>
              <a:path w="7623110" h="2490670">
                <a:moveTo>
                  <a:pt x="0" y="2481943"/>
                </a:moveTo>
                <a:cubicBezTo>
                  <a:pt x="1529443" y="2502159"/>
                  <a:pt x="3058886" y="2522376"/>
                  <a:pt x="4329404" y="2108719"/>
                </a:cubicBezTo>
                <a:cubicBezTo>
                  <a:pt x="5599922" y="1695062"/>
                  <a:pt x="7623110" y="0"/>
                  <a:pt x="7623110" y="0"/>
                </a:cubicBezTo>
              </a:path>
            </a:pathLst>
          </a:custGeom>
          <a:noFill/>
          <a:ln w="571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482" y="3325857"/>
            <a:ext cx="413961" cy="393110"/>
          </a:xfrm>
          <a:prstGeom prst="rect">
            <a:avLst/>
          </a:prstGeom>
          <a:effectLst>
            <a:outerShdw blurRad="50800" dist="38100" dir="2700000" algn="tl" rotWithShape="0">
              <a:prstClr val="black">
                <a:alpha val="40000"/>
              </a:prstClr>
            </a:outerShdw>
          </a:effectLst>
        </p:spPr>
      </p:pic>
      <p:sp>
        <p:nvSpPr>
          <p:cNvPr id="50" name="Rectangle 49"/>
          <p:cNvSpPr/>
          <p:nvPr/>
        </p:nvSpPr>
        <p:spPr>
          <a:xfrm>
            <a:off x="6602952" y="3438709"/>
            <a:ext cx="1805623" cy="346249"/>
          </a:xfrm>
          <a:prstGeom prst="rect">
            <a:avLst/>
          </a:prstGeom>
        </p:spPr>
        <p:txBody>
          <a:bodyPr wrap="none" lIns="68580" tIns="34290" rIns="68580" bIns="34290">
            <a:spAutoFit/>
          </a:bodyPr>
          <a:lstStyle/>
          <a:p>
            <a:pPr algn="ctr" eaLnBrk="1" fontAlgn="auto" hangingPunct="1">
              <a:spcBef>
                <a:spcPts val="0"/>
              </a:spcBef>
              <a:spcAft>
                <a:spcPts val="0"/>
              </a:spcAft>
            </a:pPr>
            <a:r>
              <a:rPr lang="en-US" b="1" dirty="0">
                <a:ln>
                  <a:solidFill>
                    <a:srgbClr val="70AD47">
                      <a:lumMod val="50000"/>
                    </a:srgbClr>
                  </a:solidFill>
                </a:ln>
                <a:solidFill>
                  <a:srgbClr val="00B050"/>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Reduce Injury</a:t>
            </a:r>
          </a:p>
        </p:txBody>
      </p:sp>
      <p:sp>
        <p:nvSpPr>
          <p:cNvPr id="62" name="TextBox 61"/>
          <p:cNvSpPr txBox="1"/>
          <p:nvPr/>
        </p:nvSpPr>
        <p:spPr>
          <a:xfrm>
            <a:off x="7104604" y="2431740"/>
            <a:ext cx="967834" cy="623248"/>
          </a:xfrm>
          <a:prstGeom prst="rect">
            <a:avLst/>
          </a:prstGeom>
          <a:noFill/>
        </p:spPr>
        <p:txBody>
          <a:bodyPr wrap="square" lIns="68580" tIns="34290" rIns="68580" bIns="34290" rtlCol="0">
            <a:spAutoFit/>
          </a:bodyPr>
          <a:lstStyle/>
          <a:p>
            <a:pPr eaLnBrk="1" fontAlgn="auto" hangingPunct="1">
              <a:spcBef>
                <a:spcPts val="0"/>
              </a:spcBef>
              <a:spcAft>
                <a:spcPts val="0"/>
              </a:spcAft>
            </a:pPr>
            <a:r>
              <a:rPr lang="en-US" b="1" dirty="0">
                <a:solidFill>
                  <a:prstClr val="black"/>
                </a:solidFill>
                <a:latin typeface="Arial" charset="0"/>
                <a:ea typeface="Arial" charset="0"/>
                <a:cs typeface="Arial" charset="0"/>
              </a:rPr>
              <a:t>Brain </a:t>
            </a:r>
          </a:p>
          <a:p>
            <a:pPr eaLnBrk="1" fontAlgn="auto" hangingPunct="1">
              <a:spcBef>
                <a:spcPts val="0"/>
              </a:spcBef>
              <a:spcAft>
                <a:spcPts val="0"/>
              </a:spcAft>
            </a:pPr>
            <a:r>
              <a:rPr lang="en-US" b="1" dirty="0">
                <a:solidFill>
                  <a:prstClr val="black"/>
                </a:solidFill>
                <a:latin typeface="Arial" charset="0"/>
                <a:ea typeface="Arial" charset="0"/>
                <a:cs typeface="Arial" charset="0"/>
              </a:rPr>
              <a:t>Injury</a:t>
            </a:r>
          </a:p>
        </p:txBody>
      </p:sp>
      <p:sp>
        <p:nvSpPr>
          <p:cNvPr id="63" name="Freeform 62"/>
          <p:cNvSpPr/>
          <p:nvPr/>
        </p:nvSpPr>
        <p:spPr>
          <a:xfrm>
            <a:off x="2830052" y="3159344"/>
            <a:ext cx="4191349" cy="776114"/>
          </a:xfrm>
          <a:custGeom>
            <a:avLst/>
            <a:gdLst>
              <a:gd name="connsiteX0" fmla="*/ 0 w 7623110"/>
              <a:gd name="connsiteY0" fmla="*/ 2481943 h 2490670"/>
              <a:gd name="connsiteX1" fmla="*/ 4329404 w 7623110"/>
              <a:gd name="connsiteY1" fmla="*/ 2108719 h 2490670"/>
              <a:gd name="connsiteX2" fmla="*/ 7623110 w 7623110"/>
              <a:gd name="connsiteY2" fmla="*/ 0 h 2490670"/>
            </a:gdLst>
            <a:ahLst/>
            <a:cxnLst>
              <a:cxn ang="0">
                <a:pos x="connsiteX0" y="connsiteY0"/>
              </a:cxn>
              <a:cxn ang="0">
                <a:pos x="connsiteX1" y="connsiteY1"/>
              </a:cxn>
              <a:cxn ang="0">
                <a:pos x="connsiteX2" y="connsiteY2"/>
              </a:cxn>
            </a:cxnLst>
            <a:rect l="l" t="t" r="r" b="b"/>
            <a:pathLst>
              <a:path w="7623110" h="2490670">
                <a:moveTo>
                  <a:pt x="0" y="2481943"/>
                </a:moveTo>
                <a:cubicBezTo>
                  <a:pt x="1529443" y="2502159"/>
                  <a:pt x="3058886" y="2522376"/>
                  <a:pt x="4329404" y="2108719"/>
                </a:cubicBezTo>
                <a:cubicBezTo>
                  <a:pt x="5599922" y="1695062"/>
                  <a:pt x="7623110" y="0"/>
                  <a:pt x="7623110" y="0"/>
                </a:cubicBezTo>
              </a:path>
            </a:pathLst>
          </a:custGeom>
          <a:noFill/>
          <a:ln w="571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4150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10" presetClass="exit" presetSubtype="0" fill="hold" grpId="0" nodeType="withEffect">
                                  <p:stCondLst>
                                    <p:cond delay="0"/>
                                  </p:stCondLst>
                                  <p:childTnLst>
                                    <p:animEffect transition="out" filter="fade">
                                      <p:cBhvr>
                                        <p:cTn id="13" dur="500"/>
                                        <p:tgtEl>
                                          <p:spTgt spid="46"/>
                                        </p:tgtEl>
                                      </p:cBhvr>
                                    </p:animEffect>
                                    <p:set>
                                      <p:cBhvr>
                                        <p:cTn id="14" dur="1" fill="hold">
                                          <p:stCondLst>
                                            <p:cond delay="499"/>
                                          </p:stCondLst>
                                        </p:cTn>
                                        <p:tgtEl>
                                          <p:spTgt spid="46"/>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9"/>
                                        </p:tgtEl>
                                      </p:cBhvr>
                                    </p:animEffect>
                                    <p:set>
                                      <p:cBhvr>
                                        <p:cTn id="17" dur="1" fill="hold">
                                          <p:stCondLst>
                                            <p:cond delay="499"/>
                                          </p:stCondLst>
                                        </p:cTn>
                                        <p:tgtEl>
                                          <p:spTgt spid="5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46" grpId="0" animBg="1"/>
      <p:bldP spid="50" grpId="0"/>
      <p:bldP spid="62" grpId="0"/>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2527" y="1994335"/>
            <a:ext cx="4545694" cy="3145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29332"/>
            <a:ext cx="4592528" cy="335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dirty="0"/>
              <a:t>Impact of Intervention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786" y="69056"/>
            <a:ext cx="6498431"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Box 3"/>
          <p:cNvSpPr txBox="1">
            <a:spLocks noChangeArrowheads="1"/>
          </p:cNvSpPr>
          <p:nvPr/>
        </p:nvSpPr>
        <p:spPr bwMode="auto">
          <a:xfrm>
            <a:off x="1184673" y="4814888"/>
            <a:ext cx="3598168"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latin typeface="Arial" panose="020B0604020202020204" pitchFamily="34" charset="0"/>
              </a:rPr>
              <a:t>Framingham Heart Study, unpublished data</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642" y="75010"/>
            <a:ext cx="6498431"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070" y="72629"/>
            <a:ext cx="6498431"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786" y="72629"/>
            <a:ext cx="6498431"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933326" y="547099"/>
            <a:ext cx="685802" cy="4076272"/>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531"/>
                                        </p:tgtEl>
                                      </p:cBhvr>
                                    </p:animEffect>
                                    <p:set>
                                      <p:cBhvr>
                                        <p:cTn id="7" dur="1" fill="hold">
                                          <p:stCondLst>
                                            <p:cond delay="999"/>
                                          </p:stCondLst>
                                        </p:cTn>
                                        <p:tgtEl>
                                          <p:spTgt spid="225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22532"/>
                                        </p:tgtEl>
                                      </p:cBhvr>
                                    </p:animEffect>
                                    <p:set>
                                      <p:cBhvr>
                                        <p:cTn id="12" dur="1" fill="hold">
                                          <p:stCondLst>
                                            <p:cond delay="999"/>
                                          </p:stCondLst>
                                        </p:cTn>
                                        <p:tgtEl>
                                          <p:spTgt spid="22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87081" y="286471"/>
            <a:ext cx="6369840" cy="311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100" b="1" dirty="0">
                <a:latin typeface="Arial" panose="020B0604020202020204" pitchFamily="34" charset="0"/>
              </a:rPr>
              <a:t>Trajectory of mortality rates from CHD and stroke, rate of uncontrolled high blood pressure, and prevalence of high blood cholesterol from 2004 to 2008.</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41" y="4668031"/>
            <a:ext cx="945000" cy="3823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4801" y="734671"/>
            <a:ext cx="5058720" cy="366984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44801" y="4479031"/>
            <a:ext cx="2938680" cy="173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00" b="1">
                <a:latin typeface="Arial" panose="020B0604020202020204" pitchFamily="34" charset="0"/>
              </a:rPr>
              <a:t>Donald M. Lloyd-Jones et al. Circulation. 2010;121:586-613</a:t>
            </a:r>
          </a:p>
        </p:txBody>
      </p:sp>
      <p:sp>
        <p:nvSpPr>
          <p:cNvPr id="3077" name="Text Box 5"/>
          <p:cNvSpPr txBox="1">
            <a:spLocks noChangeArrowheads="1"/>
          </p:cNvSpPr>
          <p:nvPr/>
        </p:nvSpPr>
        <p:spPr bwMode="auto">
          <a:xfrm>
            <a:off x="5208121" y="4959631"/>
            <a:ext cx="2718360" cy="260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700">
                <a:latin typeface="Arial" panose="020B0604020202020204" pitchFamily="34" charset="0"/>
              </a:rPr>
              <a:t>Copyright © American Heart Association, Inc. All rights reserved.</a:t>
            </a:r>
          </a:p>
        </p:txBody>
      </p:sp>
    </p:spTree>
    <p:extLst>
      <p:ext uri="{BB962C8B-B14F-4D97-AF65-F5344CB8AC3E}">
        <p14:creationId xmlns:p14="http://schemas.microsoft.com/office/powerpoint/2010/main" val="892063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1"/>
            <a:ext cx="6858000" cy="961496"/>
          </a:xfrm>
          <a:prstGeom prst="rect">
            <a:avLst/>
          </a:prstGeom>
        </p:spPr>
      </p:pic>
      <p:pic>
        <p:nvPicPr>
          <p:cNvPr id="4" name="Picture 3"/>
          <p:cNvPicPr>
            <a:picLocks noChangeAspect="1"/>
          </p:cNvPicPr>
          <p:nvPr/>
        </p:nvPicPr>
        <p:blipFill>
          <a:blip r:embed="rId3"/>
          <a:stretch>
            <a:fillRect/>
          </a:stretch>
        </p:blipFill>
        <p:spPr>
          <a:xfrm>
            <a:off x="3965133" y="864834"/>
            <a:ext cx="4035868" cy="314016"/>
          </a:xfrm>
          <a:prstGeom prst="rect">
            <a:avLst/>
          </a:prstGeom>
        </p:spPr>
      </p:pic>
      <p:pic>
        <p:nvPicPr>
          <p:cNvPr id="5" name="Picture 4"/>
          <p:cNvPicPr>
            <a:picLocks noChangeAspect="1"/>
          </p:cNvPicPr>
          <p:nvPr/>
        </p:nvPicPr>
        <p:blipFill rotWithShape="1">
          <a:blip r:embed="rId4"/>
          <a:srcRect t="1430" r="1710" b="1436"/>
          <a:stretch/>
        </p:blipFill>
        <p:spPr>
          <a:xfrm>
            <a:off x="1143000" y="1392175"/>
            <a:ext cx="5911596" cy="3751326"/>
          </a:xfrm>
          <a:prstGeom prst="rect">
            <a:avLst/>
          </a:prstGeom>
        </p:spPr>
      </p:pic>
      <p:pic>
        <p:nvPicPr>
          <p:cNvPr id="6" name="Picture 5"/>
          <p:cNvPicPr>
            <a:picLocks noChangeAspect="1"/>
          </p:cNvPicPr>
          <p:nvPr/>
        </p:nvPicPr>
        <p:blipFill>
          <a:blip r:embed="rId5"/>
          <a:stretch>
            <a:fillRect/>
          </a:stretch>
        </p:blipFill>
        <p:spPr>
          <a:xfrm>
            <a:off x="2577497" y="1657017"/>
            <a:ext cx="1937807" cy="771858"/>
          </a:xfrm>
          <a:prstGeom prst="rect">
            <a:avLst/>
          </a:prstGeom>
        </p:spPr>
      </p:pic>
    </p:spTree>
    <p:extLst>
      <p:ext uri="{BB962C8B-B14F-4D97-AF65-F5344CB8AC3E}">
        <p14:creationId xmlns:p14="http://schemas.microsoft.com/office/powerpoint/2010/main" val="2209221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300352"/>
            <a:ext cx="9090794" cy="2839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srcRect b="2264"/>
          <a:stretch/>
        </p:blipFill>
        <p:spPr>
          <a:xfrm>
            <a:off x="0" y="0"/>
            <a:ext cx="6508679" cy="2238708"/>
          </a:xfrm>
          <a:prstGeom prst="rect">
            <a:avLst/>
          </a:prstGeom>
        </p:spPr>
      </p:pic>
      <p:pic>
        <p:nvPicPr>
          <p:cNvPr id="5" name="Picture 4"/>
          <p:cNvPicPr>
            <a:picLocks noChangeAspect="1"/>
          </p:cNvPicPr>
          <p:nvPr/>
        </p:nvPicPr>
        <p:blipFill>
          <a:blip r:embed="rId4"/>
          <a:stretch>
            <a:fillRect/>
          </a:stretch>
        </p:blipFill>
        <p:spPr>
          <a:xfrm>
            <a:off x="4297300" y="2049634"/>
            <a:ext cx="2211379" cy="18907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Words About Diet</a:t>
            </a:r>
          </a:p>
        </p:txBody>
      </p:sp>
      <p:sp>
        <p:nvSpPr>
          <p:cNvPr id="3" name="Content Placeholder 2"/>
          <p:cNvSpPr>
            <a:spLocks noGrp="1"/>
          </p:cNvSpPr>
          <p:nvPr>
            <p:ph idx="1"/>
          </p:nvPr>
        </p:nvSpPr>
        <p:spPr/>
        <p:txBody>
          <a:bodyPr/>
          <a:lstStyle/>
          <a:p>
            <a:r>
              <a:rPr lang="en-US" dirty="0"/>
              <a:t>Dietary habits show strongest evidence for causal effects on cardiovascular events, diabetes, and/or obesity</a:t>
            </a:r>
          </a:p>
          <a:p>
            <a:r>
              <a:rPr lang="en-US" dirty="0"/>
              <a:t>Recommend dietary pattern based on foods rather than nutrients</a:t>
            </a:r>
          </a:p>
          <a:p>
            <a:r>
              <a:rPr lang="en-US" dirty="0"/>
              <a:t>Inclusion of as few as possible elements with minimal overlap with each other while at the same time having some overlap with other relevant dietary guidelines</a:t>
            </a:r>
          </a:p>
        </p:txBody>
      </p:sp>
    </p:spTree>
    <p:extLst>
      <p:ext uri="{BB962C8B-B14F-4D97-AF65-F5344CB8AC3E}">
        <p14:creationId xmlns:p14="http://schemas.microsoft.com/office/powerpoint/2010/main" val="718815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0"/>
            <a:ext cx="6858000" cy="571500"/>
          </a:xfrm>
        </p:spPr>
        <p:txBody>
          <a:bodyPr/>
          <a:lstStyle/>
          <a:p>
            <a:r>
              <a:rPr lang="en-US" dirty="0"/>
              <a:t>Dietary Approaches to Stop Hypertension (DASH)</a:t>
            </a:r>
          </a:p>
        </p:txBody>
      </p:sp>
      <p:sp>
        <p:nvSpPr>
          <p:cNvPr id="3" name="Content Placeholder 2"/>
          <p:cNvSpPr>
            <a:spLocks noGrp="1"/>
          </p:cNvSpPr>
          <p:nvPr>
            <p:ph idx="1"/>
          </p:nvPr>
        </p:nvSpPr>
        <p:spPr/>
        <p:txBody>
          <a:bodyPr/>
          <a:lstStyle/>
          <a:p>
            <a:r>
              <a:rPr lang="en-US" dirty="0"/>
              <a:t>Fruits and vegetables: ≥4.5 cups per day</a:t>
            </a:r>
          </a:p>
          <a:p>
            <a:r>
              <a:rPr lang="en-US" dirty="0"/>
              <a:t>Fish: ≥two 3.5-oz servings per week (preferably oily fish)</a:t>
            </a:r>
          </a:p>
          <a:p>
            <a:r>
              <a:rPr lang="en-US" dirty="0"/>
              <a:t>Fiber-rich whole grains: ≥three 1-oz-equivalent servings per day</a:t>
            </a:r>
          </a:p>
          <a:p>
            <a:r>
              <a:rPr lang="en-US" dirty="0"/>
              <a:t>Sodium: &lt;1500 mg per day</a:t>
            </a:r>
          </a:p>
          <a:p>
            <a:r>
              <a:rPr lang="en-US" dirty="0"/>
              <a:t>Sugar-sweetened beverages: ≤450 kcal (36 </a:t>
            </a:r>
            <a:r>
              <a:rPr lang="en-US" dirty="0" err="1"/>
              <a:t>oz</a:t>
            </a:r>
            <a:r>
              <a:rPr lang="en-US" dirty="0"/>
              <a:t>) per week</a:t>
            </a:r>
          </a:p>
          <a:p>
            <a:endParaRPr lang="en-US" dirty="0"/>
          </a:p>
        </p:txBody>
      </p:sp>
    </p:spTree>
    <p:extLst>
      <p:ext uri="{BB962C8B-B14F-4D97-AF65-F5344CB8AC3E}">
        <p14:creationId xmlns:p14="http://schemas.microsoft.com/office/powerpoint/2010/main" val="3147296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Dietary Metrics</a:t>
            </a:r>
          </a:p>
        </p:txBody>
      </p:sp>
      <p:sp>
        <p:nvSpPr>
          <p:cNvPr id="3" name="Content Placeholder 2"/>
          <p:cNvSpPr>
            <a:spLocks noGrp="1"/>
          </p:cNvSpPr>
          <p:nvPr>
            <p:ph idx="1"/>
          </p:nvPr>
        </p:nvSpPr>
        <p:spPr/>
        <p:txBody>
          <a:bodyPr/>
          <a:lstStyle/>
          <a:p>
            <a:r>
              <a:rPr lang="en-US" dirty="0"/>
              <a:t>Nuts, legumes, and seeds: ≥4 servings per week</a:t>
            </a:r>
          </a:p>
          <a:p>
            <a:r>
              <a:rPr lang="en-US" dirty="0"/>
              <a:t>Processed meats: none or ≤2 servings per week</a:t>
            </a:r>
          </a:p>
          <a:p>
            <a:r>
              <a:rPr lang="en-US" dirty="0"/>
              <a:t>Saturated fat: &lt;7% of total energy intake</a:t>
            </a:r>
          </a:p>
          <a:p>
            <a:endParaRPr lang="en-US" dirty="0"/>
          </a:p>
        </p:txBody>
      </p:sp>
    </p:spTree>
    <p:extLst>
      <p:ext uri="{BB962C8B-B14F-4D97-AF65-F5344CB8AC3E}">
        <p14:creationId xmlns:p14="http://schemas.microsoft.com/office/powerpoint/2010/main" val="311226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6152" y="113299"/>
            <a:ext cx="3191359" cy="2672763"/>
          </a:xfrm>
          <a:prstGeom prst="rect">
            <a:avLst/>
          </a:prstGeom>
        </p:spPr>
      </p:pic>
      <p:pic>
        <p:nvPicPr>
          <p:cNvPr id="8" name="Picture 7"/>
          <p:cNvPicPr>
            <a:picLocks noChangeAspect="1"/>
          </p:cNvPicPr>
          <p:nvPr/>
        </p:nvPicPr>
        <p:blipFill>
          <a:blip r:embed="rId3"/>
          <a:stretch>
            <a:fillRect/>
          </a:stretch>
        </p:blipFill>
        <p:spPr>
          <a:xfrm>
            <a:off x="3106103" y="2786062"/>
            <a:ext cx="4714875" cy="2357438"/>
          </a:xfrm>
          <a:prstGeom prst="rect">
            <a:avLst/>
          </a:prstGeom>
        </p:spPr>
      </p:pic>
      <p:sp>
        <p:nvSpPr>
          <p:cNvPr id="9" name="Title 8"/>
          <p:cNvSpPr>
            <a:spLocks noGrp="1"/>
          </p:cNvSpPr>
          <p:nvPr>
            <p:ph type="title"/>
          </p:nvPr>
        </p:nvSpPr>
        <p:spPr>
          <a:xfrm>
            <a:off x="4846749" y="532638"/>
            <a:ext cx="2742771" cy="571500"/>
          </a:xfrm>
        </p:spPr>
        <p:txBody>
          <a:bodyPr/>
          <a:lstStyle/>
          <a:p>
            <a:r>
              <a:rPr lang="en-US" dirty="0"/>
              <a:t>Other</a:t>
            </a:r>
            <a:br>
              <a:rPr lang="en-US" dirty="0"/>
            </a:br>
            <a:r>
              <a:rPr lang="en-US" dirty="0"/>
              <a:t>Diets</a:t>
            </a:r>
          </a:p>
        </p:txBody>
      </p:sp>
    </p:spTree>
    <p:extLst>
      <p:ext uri="{BB962C8B-B14F-4D97-AF65-F5344CB8AC3E}">
        <p14:creationId xmlns:p14="http://schemas.microsoft.com/office/powerpoint/2010/main" val="656700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1355762"/>
          </a:xfrm>
          <a:prstGeom prst="rect">
            <a:avLst/>
          </a:prstGeom>
        </p:spPr>
      </p:pic>
      <p:pic>
        <p:nvPicPr>
          <p:cNvPr id="3" name="Picture 2"/>
          <p:cNvPicPr>
            <a:picLocks noChangeAspect="1"/>
          </p:cNvPicPr>
          <p:nvPr/>
        </p:nvPicPr>
        <p:blipFill>
          <a:blip r:embed="rId3"/>
          <a:stretch>
            <a:fillRect/>
          </a:stretch>
        </p:blipFill>
        <p:spPr>
          <a:xfrm>
            <a:off x="5568992" y="1355763"/>
            <a:ext cx="2432009" cy="170485"/>
          </a:xfrm>
          <a:prstGeom prst="rect">
            <a:avLst/>
          </a:prstGeom>
        </p:spPr>
      </p:pic>
      <p:grpSp>
        <p:nvGrpSpPr>
          <p:cNvPr id="12" name="Group 11"/>
          <p:cNvGrpSpPr/>
          <p:nvPr/>
        </p:nvGrpSpPr>
        <p:grpSpPr>
          <a:xfrm>
            <a:off x="6323488" y="2629723"/>
            <a:ext cx="2400176" cy="923330"/>
            <a:chOff x="2164080" y="5678424"/>
            <a:chExt cx="3200234" cy="1231106"/>
          </a:xfrm>
        </p:grpSpPr>
        <p:sp>
          <p:nvSpPr>
            <p:cNvPr id="6" name="TextBox 5"/>
            <p:cNvSpPr txBox="1"/>
            <p:nvPr/>
          </p:nvSpPr>
          <p:spPr>
            <a:xfrm>
              <a:off x="2620748" y="5678424"/>
              <a:ext cx="2743566" cy="1231106"/>
            </a:xfrm>
            <a:prstGeom prst="rect">
              <a:avLst/>
            </a:prstGeom>
            <a:noFill/>
          </p:spPr>
          <p:txBody>
            <a:bodyPr wrap="none" rtlCol="0">
              <a:spAutoFit/>
            </a:bodyPr>
            <a:lstStyle/>
            <a:p>
              <a:r>
                <a:rPr lang="en-US" dirty="0"/>
                <a:t>Whites</a:t>
              </a:r>
            </a:p>
            <a:p>
              <a:endParaRPr lang="en-US" dirty="0"/>
            </a:p>
            <a:p>
              <a:r>
                <a:rPr lang="en-US" dirty="0"/>
                <a:t>African Americans</a:t>
              </a:r>
            </a:p>
          </p:txBody>
        </p:sp>
        <p:sp>
          <p:nvSpPr>
            <p:cNvPr id="8" name="Rectangle 7"/>
            <p:cNvSpPr/>
            <p:nvPr/>
          </p:nvSpPr>
          <p:spPr bwMode="auto">
            <a:xfrm>
              <a:off x="2164080" y="5797296"/>
              <a:ext cx="246888" cy="201168"/>
            </a:xfrm>
            <a:prstGeom prst="rect">
              <a:avLst/>
            </a:prstGeom>
            <a:solidFill>
              <a:schemeClr val="tx1"/>
            </a:solidFill>
            <a:ln w="254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9" name="Rectangle 8"/>
            <p:cNvSpPr/>
            <p:nvPr/>
          </p:nvSpPr>
          <p:spPr bwMode="auto">
            <a:xfrm>
              <a:off x="2186674" y="6347040"/>
              <a:ext cx="246888" cy="201168"/>
            </a:xfrm>
            <a:prstGeom prst="rect">
              <a:avLst/>
            </a:prstGeom>
            <a:solidFill>
              <a:schemeClr val="bg2"/>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grpSp>
        <p:nvGrpSpPr>
          <p:cNvPr id="14" name="Group 13"/>
          <p:cNvGrpSpPr/>
          <p:nvPr/>
        </p:nvGrpSpPr>
        <p:grpSpPr>
          <a:xfrm>
            <a:off x="233736" y="1572480"/>
            <a:ext cx="5738119" cy="3458684"/>
            <a:chOff x="958919" y="2034996"/>
            <a:chExt cx="5955587" cy="4611578"/>
          </a:xfrm>
        </p:grpSpPr>
        <p:pic>
          <p:nvPicPr>
            <p:cNvPr id="4" name="Picture 3"/>
            <p:cNvPicPr>
              <a:picLocks noChangeAspect="1"/>
            </p:cNvPicPr>
            <p:nvPr/>
          </p:nvPicPr>
          <p:blipFill>
            <a:blip r:embed="rId4"/>
            <a:stretch>
              <a:fillRect/>
            </a:stretch>
          </p:blipFill>
          <p:spPr>
            <a:xfrm>
              <a:off x="958919" y="2034996"/>
              <a:ext cx="5955587" cy="4611578"/>
            </a:xfrm>
            <a:prstGeom prst="rect">
              <a:avLst/>
            </a:prstGeom>
          </p:spPr>
        </p:pic>
        <p:sp>
          <p:nvSpPr>
            <p:cNvPr id="13" name="Rectangle 12"/>
            <p:cNvSpPr/>
            <p:nvPr/>
          </p:nvSpPr>
          <p:spPr bwMode="auto">
            <a:xfrm>
              <a:off x="1109609" y="2147299"/>
              <a:ext cx="387259" cy="400692"/>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a:endParaRPr lang="en-US">
                <a:latin typeface="Times New Roman" pitchFamily="18" charset="0"/>
              </a:endParaRPr>
            </a:p>
          </p:txBody>
        </p:sp>
      </p:grpSp>
    </p:spTree>
    <p:extLst>
      <p:ext uri="{BB962C8B-B14F-4D97-AF65-F5344CB8AC3E}">
        <p14:creationId xmlns:p14="http://schemas.microsoft.com/office/powerpoint/2010/main" val="28305737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Design</a:t>
            </a:r>
          </a:p>
        </p:txBody>
      </p:sp>
      <p:sp>
        <p:nvSpPr>
          <p:cNvPr id="3" name="Content Placeholder 2"/>
          <p:cNvSpPr>
            <a:spLocks noGrp="1"/>
          </p:cNvSpPr>
          <p:nvPr>
            <p:ph idx="1"/>
          </p:nvPr>
        </p:nvSpPr>
        <p:spPr/>
        <p:txBody>
          <a:bodyPr/>
          <a:lstStyle/>
          <a:p>
            <a:r>
              <a:rPr lang="en-US" dirty="0"/>
              <a:t>17,761 Individuals &gt; 45 years of age</a:t>
            </a:r>
          </a:p>
          <a:p>
            <a:pPr lvl="1"/>
            <a:r>
              <a:rPr lang="en-US" dirty="0"/>
              <a:t>Free of Stroke and Dementia</a:t>
            </a:r>
          </a:p>
          <a:p>
            <a:r>
              <a:rPr lang="en-US" dirty="0"/>
              <a:t>Study Duration: 2003-2012</a:t>
            </a:r>
          </a:p>
          <a:p>
            <a:r>
              <a:rPr lang="en-US" dirty="0"/>
              <a:t>Biennial Assessment of Cognition</a:t>
            </a:r>
          </a:p>
          <a:p>
            <a:pPr lvl="1"/>
            <a:r>
              <a:rPr lang="en-US" dirty="0"/>
              <a:t>Word list immediate and delayed recall</a:t>
            </a:r>
          </a:p>
          <a:p>
            <a:pPr lvl="1"/>
            <a:r>
              <a:rPr lang="en-US" dirty="0"/>
              <a:t>Animal fluency</a:t>
            </a:r>
          </a:p>
        </p:txBody>
      </p:sp>
    </p:spTree>
    <p:extLst>
      <p:ext uri="{BB962C8B-B14F-4D97-AF65-F5344CB8AC3E}">
        <p14:creationId xmlns:p14="http://schemas.microsoft.com/office/powerpoint/2010/main" val="3781227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Impairment</a:t>
            </a:r>
          </a:p>
        </p:txBody>
      </p:sp>
      <p:sp>
        <p:nvSpPr>
          <p:cNvPr id="3" name="Content Placeholder 2"/>
          <p:cNvSpPr>
            <a:spLocks noGrp="1"/>
          </p:cNvSpPr>
          <p:nvPr>
            <p:ph idx="1"/>
          </p:nvPr>
        </p:nvSpPr>
        <p:spPr/>
        <p:txBody>
          <a:bodyPr/>
          <a:lstStyle/>
          <a:p>
            <a:r>
              <a:rPr lang="en-US" dirty="0"/>
              <a:t>Less than 1.5 </a:t>
            </a:r>
            <a:r>
              <a:rPr lang="en-US" dirty="0" err="1"/>
              <a:t>sd</a:t>
            </a:r>
            <a:r>
              <a:rPr lang="en-US" dirty="0"/>
              <a:t> of mean based on age, race, gender and education</a:t>
            </a:r>
          </a:p>
          <a:p>
            <a:r>
              <a:rPr lang="en-US" dirty="0"/>
              <a:t>Must have 2 or more of the 3 test components at this level</a:t>
            </a:r>
          </a:p>
        </p:txBody>
      </p:sp>
    </p:spTree>
    <p:extLst>
      <p:ext uri="{BB962C8B-B14F-4D97-AF65-F5344CB8AC3E}">
        <p14:creationId xmlns:p14="http://schemas.microsoft.com/office/powerpoint/2010/main" val="2441565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8837"/>
          <a:stretch>
            <a:fillRect/>
          </a:stretch>
        </p:blipFill>
        <p:spPr bwMode="auto">
          <a:xfrm>
            <a:off x="4019551" y="2537224"/>
            <a:ext cx="3945731" cy="2591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1372791" y="3194449"/>
            <a:ext cx="2166938" cy="44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30000"/>
              </a:spcBef>
              <a:buClr>
                <a:schemeClr val="tx2"/>
              </a:buClr>
              <a:buSzPct val="75000"/>
              <a:buFont typeface="Monotype Sorts"/>
              <a:buChar char="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Helvetica" panose="020B0604020202020204" pitchFamily="34" charset="0"/>
              </a:defRPr>
            </a:lvl9pPr>
          </a:lstStyle>
          <a:p>
            <a:pPr>
              <a:lnSpc>
                <a:spcPct val="97000"/>
              </a:lnSpc>
              <a:spcBef>
                <a:spcPct val="0"/>
              </a:spcBef>
              <a:buClr>
                <a:srgbClr val="000000"/>
              </a:buClr>
              <a:buSzPct val="100000"/>
              <a:buFont typeface="Times New Roman" panose="02020603050405020304" pitchFamily="18" charset="0"/>
              <a:buNone/>
            </a:pPr>
            <a:r>
              <a:rPr lang="en-GB" altLang="en-US" sz="1500">
                <a:latin typeface="Arial" panose="020B0604020202020204" pitchFamily="34" charset="0"/>
              </a:rPr>
              <a:t>Seshadri, S. et al. Stroke 2006;37:345-350</a:t>
            </a: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50847"/>
          <a:stretch>
            <a:fillRect/>
          </a:stretch>
        </p:blipFill>
        <p:spPr bwMode="auto">
          <a:xfrm>
            <a:off x="1143001" y="0"/>
            <a:ext cx="4021931"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5494735" y="411958"/>
            <a:ext cx="2180034" cy="1716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algn="ctr">
              <a:lnSpc>
                <a:spcPct val="100000"/>
              </a:lnSpc>
              <a:spcBef>
                <a:spcPct val="0"/>
              </a:spcBef>
              <a:buClrTx/>
              <a:buSzTx/>
              <a:buFontTx/>
              <a:buNone/>
            </a:pPr>
            <a:r>
              <a:rPr lang="en-GB" altLang="en-US" sz="2700">
                <a:latin typeface="Arial" panose="020B0604020202020204" pitchFamily="34" charset="0"/>
              </a:rPr>
              <a:t>Future Risk of Stroke or Dementia at Age 65</a:t>
            </a:r>
            <a:endParaRPr lang="en-US" altLang="en-US" sz="2700">
              <a:latin typeface="Arial" panose="020B0604020202020204" pitchFamily="34" charset="0"/>
            </a:endParaRPr>
          </a:p>
        </p:txBody>
      </p:sp>
      <p:sp>
        <p:nvSpPr>
          <p:cNvPr id="10246" name="Text Box 6"/>
          <p:cNvSpPr txBox="1">
            <a:spLocks noChangeArrowheads="1"/>
          </p:cNvSpPr>
          <p:nvPr/>
        </p:nvSpPr>
        <p:spPr bwMode="auto">
          <a:xfrm>
            <a:off x="1827610" y="0"/>
            <a:ext cx="753815"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a:lnSpc>
                <a:spcPct val="100000"/>
              </a:lnSpc>
              <a:spcBef>
                <a:spcPct val="0"/>
              </a:spcBef>
              <a:buClrTx/>
              <a:buSzTx/>
              <a:buFontTx/>
              <a:buNone/>
            </a:pPr>
            <a:r>
              <a:rPr lang="en-US" altLang="en-US" sz="1400" b="0" dirty="0">
                <a:latin typeface="Arial" panose="020B0604020202020204" pitchFamily="34" charset="0"/>
              </a:rPr>
              <a:t>Women</a:t>
            </a:r>
          </a:p>
        </p:txBody>
      </p:sp>
      <p:sp>
        <p:nvSpPr>
          <p:cNvPr id="10247" name="Text Box 7"/>
          <p:cNvSpPr txBox="1">
            <a:spLocks noChangeArrowheads="1"/>
          </p:cNvSpPr>
          <p:nvPr/>
        </p:nvSpPr>
        <p:spPr bwMode="auto">
          <a:xfrm>
            <a:off x="4470799" y="2569369"/>
            <a:ext cx="487754"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a:lnSpc>
                <a:spcPct val="100000"/>
              </a:lnSpc>
              <a:spcBef>
                <a:spcPct val="0"/>
              </a:spcBef>
              <a:buClrTx/>
              <a:buSzTx/>
              <a:buFontTx/>
              <a:buNone/>
            </a:pPr>
            <a:r>
              <a:rPr lang="en-US" altLang="en-US" sz="1400" b="0" dirty="0">
                <a:latin typeface="Arial" panose="020B0604020202020204" pitchFamily="34" charset="0"/>
              </a:rPr>
              <a:t>Men</a:t>
            </a:r>
          </a:p>
        </p:txBody>
      </p:sp>
    </p:spTree>
    <p:extLst>
      <p:ext uri="{BB962C8B-B14F-4D97-AF65-F5344CB8AC3E}">
        <p14:creationId xmlns:p14="http://schemas.microsoft.com/office/powerpoint/2010/main" val="26118521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Cognition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56494810"/>
              </p:ext>
            </p:extLst>
          </p:nvPr>
        </p:nvGraphicFramePr>
        <p:xfrm>
          <a:off x="1403318" y="1124712"/>
          <a:ext cx="6181725" cy="3543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5314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Cognition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01574811"/>
              </p:ext>
            </p:extLst>
          </p:nvPr>
        </p:nvGraphicFramePr>
        <p:xfrm>
          <a:off x="1403318" y="1124712"/>
          <a:ext cx="6181725" cy="35433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1488024" y="812622"/>
            <a:ext cx="6024951" cy="4256291"/>
          </a:xfrm>
          <a:prstGeom prst="rect">
            <a:avLst/>
          </a:prstGeom>
        </p:spPr>
      </p:pic>
    </p:spTree>
    <p:extLst>
      <p:ext uri="{BB962C8B-B14F-4D97-AF65-F5344CB8AC3E}">
        <p14:creationId xmlns:p14="http://schemas.microsoft.com/office/powerpoint/2010/main" val="19723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1" y="0"/>
            <a:ext cx="3145828" cy="5143500"/>
          </a:xfrm>
          <a:prstGeom prst="rect">
            <a:avLst/>
          </a:prstGeom>
        </p:spPr>
      </p:pic>
      <p:sp>
        <p:nvSpPr>
          <p:cNvPr id="5" name="Title 4"/>
          <p:cNvSpPr>
            <a:spLocks noGrp="1"/>
          </p:cNvSpPr>
          <p:nvPr>
            <p:ph type="title"/>
          </p:nvPr>
        </p:nvSpPr>
        <p:spPr>
          <a:xfrm>
            <a:off x="4385548" y="484632"/>
            <a:ext cx="3615452" cy="2306574"/>
          </a:xfrm>
        </p:spPr>
        <p:txBody>
          <a:bodyPr/>
          <a:lstStyle/>
          <a:p>
            <a:r>
              <a:rPr lang="en-US" dirty="0"/>
              <a:t>Impact of</a:t>
            </a:r>
            <a:br>
              <a:rPr lang="en-US" dirty="0"/>
            </a:br>
            <a:r>
              <a:rPr lang="en-US" dirty="0"/>
              <a:t>Individual</a:t>
            </a:r>
            <a:br>
              <a:rPr lang="en-US" dirty="0"/>
            </a:br>
            <a:r>
              <a:rPr lang="en-US" dirty="0"/>
              <a:t>Components</a:t>
            </a:r>
          </a:p>
        </p:txBody>
      </p:sp>
    </p:spTree>
    <p:extLst>
      <p:ext uri="{BB962C8B-B14F-4D97-AF65-F5344CB8AC3E}">
        <p14:creationId xmlns:p14="http://schemas.microsoft.com/office/powerpoint/2010/main" val="3926845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
            <a:ext cx="6855619" cy="1554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7"/>
          <p:cNvPicPr>
            <a:picLocks noChangeAspect="1"/>
          </p:cNvPicPr>
          <p:nvPr/>
        </p:nvPicPr>
        <p:blipFill>
          <a:blip r:embed="rId3">
            <a:extLst>
              <a:ext uri="{28A0092B-C50C-407E-A947-70E740481C1C}">
                <a14:useLocalDpi xmlns:a14="http://schemas.microsoft.com/office/drawing/2010/main" val="0"/>
              </a:ext>
            </a:extLst>
          </a:blip>
          <a:srcRect t="60" b="880"/>
          <a:stretch>
            <a:fillRect/>
          </a:stretch>
        </p:blipFill>
        <p:spPr bwMode="auto">
          <a:xfrm>
            <a:off x="1172766" y="2189561"/>
            <a:ext cx="1751409" cy="2396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8"/>
          <p:cNvPicPr>
            <a:picLocks noChangeAspect="1"/>
          </p:cNvPicPr>
          <p:nvPr/>
        </p:nvPicPr>
        <p:blipFill>
          <a:blip r:embed="rId4">
            <a:extLst>
              <a:ext uri="{28A0092B-C50C-407E-A947-70E740481C1C}">
                <a14:useLocalDpi xmlns:a14="http://schemas.microsoft.com/office/drawing/2010/main" val="0"/>
              </a:ext>
            </a:extLst>
          </a:blip>
          <a:srcRect r="11678"/>
          <a:stretch>
            <a:fillRect/>
          </a:stretch>
        </p:blipFill>
        <p:spPr bwMode="auto">
          <a:xfrm>
            <a:off x="2769395" y="2188369"/>
            <a:ext cx="3026569"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5"/>
          <p:cNvPicPr>
            <a:picLocks noChangeAspect="1"/>
          </p:cNvPicPr>
          <p:nvPr/>
        </p:nvPicPr>
        <p:blipFill>
          <a:blip r:embed="rId5">
            <a:extLst>
              <a:ext uri="{28A0092B-C50C-407E-A947-70E740481C1C}">
                <a14:useLocalDpi xmlns:a14="http://schemas.microsoft.com/office/drawing/2010/main" val="0"/>
              </a:ext>
            </a:extLst>
          </a:blip>
          <a:srcRect l="2" r="52365"/>
          <a:stretch>
            <a:fillRect/>
          </a:stretch>
        </p:blipFill>
        <p:spPr bwMode="auto">
          <a:xfrm>
            <a:off x="5812633" y="1657351"/>
            <a:ext cx="2174081" cy="2612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1177092"/>
            <a:ext cx="6858000" cy="3845450"/>
          </a:xfrm>
          <a:prstGeom prst="rect">
            <a:avLst/>
          </a:prstGeom>
        </p:spPr>
      </p:pic>
      <p:sp>
        <p:nvSpPr>
          <p:cNvPr id="4" name="Title 3"/>
          <p:cNvSpPr>
            <a:spLocks noGrp="1"/>
          </p:cNvSpPr>
          <p:nvPr>
            <p:ph type="title"/>
          </p:nvPr>
        </p:nvSpPr>
        <p:spPr/>
        <p:txBody>
          <a:bodyPr/>
          <a:lstStyle/>
          <a:p>
            <a:r>
              <a:rPr lang="en-US" dirty="0"/>
              <a:t>Impact on Cognition and Brain</a:t>
            </a:r>
          </a:p>
        </p:txBody>
      </p:sp>
      <p:sp>
        <p:nvSpPr>
          <p:cNvPr id="2" name="Rectangle 1"/>
          <p:cNvSpPr/>
          <p:nvPr/>
        </p:nvSpPr>
        <p:spPr bwMode="auto">
          <a:xfrm>
            <a:off x="5648217" y="2018872"/>
            <a:ext cx="2352783" cy="793679"/>
          </a:xfrm>
          <a:prstGeom prst="rect">
            <a:avLst/>
          </a:prstGeom>
          <a:solidFill>
            <a:srgbClr val="92D050">
              <a:alpha val="43000"/>
            </a:srgbClr>
          </a:solidFill>
          <a:ln w="25400" cap="flat" cmpd="sng" algn="ctr">
            <a:solidFill>
              <a:srgbClr val="92D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
        <p:nvSpPr>
          <p:cNvPr id="5" name="Rectangle 4"/>
          <p:cNvSpPr/>
          <p:nvPr/>
        </p:nvSpPr>
        <p:spPr bwMode="auto">
          <a:xfrm>
            <a:off x="4754366" y="2003461"/>
            <a:ext cx="901557" cy="824501"/>
          </a:xfrm>
          <a:prstGeom prst="rect">
            <a:avLst/>
          </a:prstGeom>
          <a:solidFill>
            <a:schemeClr val="tx2">
              <a:alpha val="27000"/>
            </a:schemeClr>
          </a:solidFill>
          <a:ln w="25400"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
        <p:nvSpPr>
          <p:cNvPr id="6" name="Rectangle 5"/>
          <p:cNvSpPr/>
          <p:nvPr/>
        </p:nvSpPr>
        <p:spPr bwMode="auto">
          <a:xfrm>
            <a:off x="5655923" y="3929743"/>
            <a:ext cx="2345077" cy="261257"/>
          </a:xfrm>
          <a:prstGeom prst="rect">
            <a:avLst/>
          </a:prstGeom>
          <a:solidFill>
            <a:srgbClr val="92D050">
              <a:alpha val="44000"/>
            </a:srgbClr>
          </a:solidFill>
          <a:ln w="25400" cap="flat" cmpd="sng" algn="ctr">
            <a:solidFill>
              <a:srgbClr val="92D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Tree>
    <p:extLst>
      <p:ext uri="{BB962C8B-B14F-4D97-AF65-F5344CB8AC3E}">
        <p14:creationId xmlns:p14="http://schemas.microsoft.com/office/powerpoint/2010/main" val="39647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241822"/>
            <a:ext cx="3860006" cy="2822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4692" y="1241824"/>
            <a:ext cx="2787253" cy="3649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119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459102"/>
            <a:ext cx="6858000" cy="3045721"/>
          </a:xfrm>
          <a:prstGeom prst="rect">
            <a:avLst/>
          </a:prstGeom>
        </p:spPr>
      </p:pic>
      <p:pic>
        <p:nvPicPr>
          <p:cNvPr id="5" name="Picture 4"/>
          <p:cNvPicPr>
            <a:picLocks noChangeAspect="1"/>
          </p:cNvPicPr>
          <p:nvPr/>
        </p:nvPicPr>
        <p:blipFill rotWithShape="1">
          <a:blip r:embed="rId3"/>
          <a:srcRect r="1619"/>
          <a:stretch/>
        </p:blipFill>
        <p:spPr>
          <a:xfrm>
            <a:off x="4660401" y="3460244"/>
            <a:ext cx="3333742" cy="390141"/>
          </a:xfrm>
          <a:prstGeom prst="rect">
            <a:avLst/>
          </a:prstGeom>
        </p:spPr>
      </p:pic>
    </p:spTree>
    <p:extLst>
      <p:ext uri="{BB962C8B-B14F-4D97-AF65-F5344CB8AC3E}">
        <p14:creationId xmlns:p14="http://schemas.microsoft.com/office/powerpoint/2010/main" val="2148546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194" y="0"/>
            <a:ext cx="5239613" cy="5143500"/>
          </a:xfrm>
          <a:prstGeom prst="rect">
            <a:avLst/>
          </a:prstGeom>
        </p:spPr>
      </p:pic>
    </p:spTree>
    <p:extLst>
      <p:ext uri="{BB962C8B-B14F-4D97-AF65-F5344CB8AC3E}">
        <p14:creationId xmlns:p14="http://schemas.microsoft.com/office/powerpoint/2010/main" val="1518997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0000"/>
          <a:stretch/>
        </p:blipFill>
        <p:spPr>
          <a:xfrm>
            <a:off x="1143000" y="0"/>
            <a:ext cx="3429000" cy="3003846"/>
          </a:xfrm>
          <a:prstGeom prst="rect">
            <a:avLst/>
          </a:prstGeom>
        </p:spPr>
      </p:pic>
      <p:pic>
        <p:nvPicPr>
          <p:cNvPr id="3" name="Picture 2"/>
          <p:cNvPicPr>
            <a:picLocks noChangeAspect="1"/>
          </p:cNvPicPr>
          <p:nvPr/>
        </p:nvPicPr>
        <p:blipFill rotWithShape="1">
          <a:blip r:embed="rId2"/>
          <a:srcRect t="49911"/>
          <a:stretch/>
        </p:blipFill>
        <p:spPr>
          <a:xfrm>
            <a:off x="4572001" y="2134314"/>
            <a:ext cx="3429000" cy="3009186"/>
          </a:xfrm>
          <a:prstGeom prst="rect">
            <a:avLst/>
          </a:prstGeom>
        </p:spPr>
      </p:pic>
      <p:sp>
        <p:nvSpPr>
          <p:cNvPr id="4" name="TextBox 3"/>
          <p:cNvSpPr txBox="1"/>
          <p:nvPr/>
        </p:nvSpPr>
        <p:spPr>
          <a:xfrm>
            <a:off x="4935474" y="562356"/>
            <a:ext cx="2894076" cy="1177245"/>
          </a:xfrm>
          <a:prstGeom prst="rect">
            <a:avLst/>
          </a:prstGeom>
          <a:noFill/>
        </p:spPr>
        <p:txBody>
          <a:bodyPr wrap="square" lIns="68580" tIns="34290" rIns="68580" bIns="34290" rtlCol="0">
            <a:spAutoFit/>
          </a:bodyPr>
          <a:lstStyle/>
          <a:p>
            <a:r>
              <a:rPr lang="en-US" dirty="0"/>
              <a:t>Recommendations for Promotion and Maintenance of Optimal Brain Health</a:t>
            </a:r>
          </a:p>
        </p:txBody>
      </p:sp>
    </p:spTree>
    <p:extLst>
      <p:ext uri="{BB962C8B-B14F-4D97-AF65-F5344CB8AC3E}">
        <p14:creationId xmlns:p14="http://schemas.microsoft.com/office/powerpoint/2010/main" val="3774828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156" y="711518"/>
            <a:ext cx="6852676" cy="3857625"/>
          </a:xfrm>
          <a:prstGeom prst="rect">
            <a:avLst/>
          </a:prstGeom>
        </p:spPr>
      </p:pic>
      <p:sp>
        <p:nvSpPr>
          <p:cNvPr id="59" name="Freeform 58"/>
          <p:cNvSpPr/>
          <p:nvPr/>
        </p:nvSpPr>
        <p:spPr>
          <a:xfrm>
            <a:off x="2826217" y="1598529"/>
            <a:ext cx="4193527" cy="2386121"/>
          </a:xfrm>
          <a:custGeom>
            <a:avLst/>
            <a:gdLst>
              <a:gd name="connsiteX0" fmla="*/ 0 w 7455159"/>
              <a:gd name="connsiteY0" fmla="*/ 4241993 h 4241993"/>
              <a:gd name="connsiteX1" fmla="*/ 438539 w 7455159"/>
              <a:gd name="connsiteY1" fmla="*/ 2655789 h 4241993"/>
              <a:gd name="connsiteX2" fmla="*/ 1362269 w 7455159"/>
              <a:gd name="connsiteY2" fmla="*/ 929626 h 4241993"/>
              <a:gd name="connsiteX3" fmla="*/ 2939143 w 7455159"/>
              <a:gd name="connsiteY3" fmla="*/ 71210 h 4241993"/>
              <a:gd name="connsiteX4" fmla="*/ 4945224 w 7455159"/>
              <a:gd name="connsiteY4" fmla="*/ 285814 h 4241993"/>
              <a:gd name="connsiteX5" fmla="*/ 7455159 w 7455159"/>
              <a:gd name="connsiteY5" fmla="*/ 2161267 h 4241993"/>
              <a:gd name="connsiteX6" fmla="*/ 7455159 w 7455159"/>
              <a:gd name="connsiteY6" fmla="*/ 2161267 h 42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5159" h="4241993">
                <a:moveTo>
                  <a:pt x="0" y="4241993"/>
                </a:moveTo>
                <a:cubicBezTo>
                  <a:pt x="105747" y="3724921"/>
                  <a:pt x="211494" y="3207850"/>
                  <a:pt x="438539" y="2655789"/>
                </a:cubicBezTo>
                <a:cubicBezTo>
                  <a:pt x="665584" y="2103728"/>
                  <a:pt x="945502" y="1360389"/>
                  <a:pt x="1362269" y="929626"/>
                </a:cubicBezTo>
                <a:cubicBezTo>
                  <a:pt x="1779036" y="498863"/>
                  <a:pt x="2341984" y="178512"/>
                  <a:pt x="2939143" y="71210"/>
                </a:cubicBezTo>
                <a:cubicBezTo>
                  <a:pt x="3536302" y="-36092"/>
                  <a:pt x="4192555" y="-62529"/>
                  <a:pt x="4945224" y="285814"/>
                </a:cubicBezTo>
                <a:cubicBezTo>
                  <a:pt x="5697893" y="634157"/>
                  <a:pt x="7455159" y="2161267"/>
                  <a:pt x="7455159" y="2161267"/>
                </a:cubicBezTo>
                <a:lnTo>
                  <a:pt x="7455159" y="2161267"/>
                </a:lnTo>
              </a:path>
            </a:pathLst>
          </a:custGeom>
          <a:noFill/>
          <a:ln w="571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
        <p:nvSpPr>
          <p:cNvPr id="61" name="Freeform 60"/>
          <p:cNvSpPr/>
          <p:nvPr/>
        </p:nvSpPr>
        <p:spPr>
          <a:xfrm>
            <a:off x="2800089" y="1557328"/>
            <a:ext cx="4172533" cy="2432645"/>
          </a:xfrm>
          <a:custGeom>
            <a:avLst/>
            <a:gdLst>
              <a:gd name="connsiteX0" fmla="*/ 0 w 7417836"/>
              <a:gd name="connsiteY0" fmla="*/ 4324702 h 4324702"/>
              <a:gd name="connsiteX1" fmla="*/ 139959 w 7417836"/>
              <a:gd name="connsiteY1" fmla="*/ 3671559 h 4324702"/>
              <a:gd name="connsiteX2" fmla="*/ 317240 w 7417836"/>
              <a:gd name="connsiteY2" fmla="*/ 3065069 h 4324702"/>
              <a:gd name="connsiteX3" fmla="*/ 755779 w 7417836"/>
              <a:gd name="connsiteY3" fmla="*/ 1982718 h 4324702"/>
              <a:gd name="connsiteX4" fmla="*/ 1222310 w 7417836"/>
              <a:gd name="connsiteY4" fmla="*/ 1161624 h 4324702"/>
              <a:gd name="connsiteX5" fmla="*/ 1698171 w 7417836"/>
              <a:gd name="connsiteY5" fmla="*/ 629779 h 4324702"/>
              <a:gd name="connsiteX6" fmla="*/ 2416628 w 7417836"/>
              <a:gd name="connsiteY6" fmla="*/ 200571 h 4324702"/>
              <a:gd name="connsiteX7" fmla="*/ 3368351 w 7417836"/>
              <a:gd name="connsiteY7" fmla="*/ 4628 h 4324702"/>
              <a:gd name="connsiteX8" fmla="*/ 4292081 w 7417836"/>
              <a:gd name="connsiteY8" fmla="*/ 69942 h 4324702"/>
              <a:gd name="connsiteX9" fmla="*/ 4758612 w 7417836"/>
              <a:gd name="connsiteY9" fmla="*/ 163249 h 4324702"/>
              <a:gd name="connsiteX10" fmla="*/ 7417836 w 7417836"/>
              <a:gd name="connsiteY10" fmla="*/ 825722 h 4324702"/>
              <a:gd name="connsiteX11" fmla="*/ 7417836 w 7417836"/>
              <a:gd name="connsiteY11" fmla="*/ 825722 h 432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17836" h="4324702">
                <a:moveTo>
                  <a:pt x="0" y="4324702"/>
                </a:moveTo>
                <a:cubicBezTo>
                  <a:pt x="43543" y="4103100"/>
                  <a:pt x="87086" y="3881498"/>
                  <a:pt x="139959" y="3671559"/>
                </a:cubicBezTo>
                <a:cubicBezTo>
                  <a:pt x="192832" y="3461620"/>
                  <a:pt x="214603" y="3346542"/>
                  <a:pt x="317240" y="3065069"/>
                </a:cubicBezTo>
                <a:cubicBezTo>
                  <a:pt x="419877" y="2783596"/>
                  <a:pt x="604934" y="2299959"/>
                  <a:pt x="755779" y="1982718"/>
                </a:cubicBezTo>
                <a:cubicBezTo>
                  <a:pt x="906624" y="1665477"/>
                  <a:pt x="1065245" y="1387114"/>
                  <a:pt x="1222310" y="1161624"/>
                </a:cubicBezTo>
                <a:cubicBezTo>
                  <a:pt x="1379375" y="936134"/>
                  <a:pt x="1499118" y="789954"/>
                  <a:pt x="1698171" y="629779"/>
                </a:cubicBezTo>
                <a:cubicBezTo>
                  <a:pt x="1897224" y="469604"/>
                  <a:pt x="2138265" y="304763"/>
                  <a:pt x="2416628" y="200571"/>
                </a:cubicBezTo>
                <a:cubicBezTo>
                  <a:pt x="2694991" y="96379"/>
                  <a:pt x="3055776" y="26399"/>
                  <a:pt x="3368351" y="4628"/>
                </a:cubicBezTo>
                <a:cubicBezTo>
                  <a:pt x="3680926" y="-17143"/>
                  <a:pt x="4060371" y="43505"/>
                  <a:pt x="4292081" y="69942"/>
                </a:cubicBezTo>
                <a:cubicBezTo>
                  <a:pt x="4523791" y="96379"/>
                  <a:pt x="4758612" y="163249"/>
                  <a:pt x="4758612" y="163249"/>
                </a:cubicBezTo>
                <a:lnTo>
                  <a:pt x="7417836" y="825722"/>
                </a:lnTo>
                <a:lnTo>
                  <a:pt x="7417836" y="825722"/>
                </a:lnTo>
              </a:path>
            </a:pathLst>
          </a:custGeom>
          <a:noFill/>
          <a:ln w="571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897" y="642938"/>
            <a:ext cx="1565910" cy="3857625"/>
          </a:xfrm>
          <a:prstGeom prst="rect">
            <a:avLst/>
          </a:prstGeom>
        </p:spPr>
      </p:pic>
      <p:grpSp>
        <p:nvGrpSpPr>
          <p:cNvPr id="10" name="Group 9"/>
          <p:cNvGrpSpPr/>
          <p:nvPr/>
        </p:nvGrpSpPr>
        <p:grpSpPr>
          <a:xfrm>
            <a:off x="2745045" y="1369087"/>
            <a:ext cx="4533509" cy="2936323"/>
            <a:chOff x="1715970" y="1078094"/>
            <a:chExt cx="6783741" cy="4393784"/>
          </a:xfrm>
        </p:grpSpPr>
        <p:cxnSp>
          <p:nvCxnSpPr>
            <p:cNvPr id="11" name="Straight Connector 10"/>
            <p:cNvCxnSpPr/>
            <p:nvPr/>
          </p:nvCxnSpPr>
          <p:spPr>
            <a:xfrm flipV="1">
              <a:off x="7087522" y="4916746"/>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15970" y="1078094"/>
              <a:ext cx="6783741" cy="4393784"/>
              <a:chOff x="2225989" y="1078094"/>
              <a:chExt cx="6783741" cy="4393784"/>
            </a:xfrm>
          </p:grpSpPr>
          <p:sp>
            <p:nvSpPr>
              <p:cNvPr id="13" name="TextBox 12"/>
              <p:cNvSpPr txBox="1"/>
              <p:nvPr/>
            </p:nvSpPr>
            <p:spPr>
              <a:xfrm rot="16200000">
                <a:off x="1709125" y="2585618"/>
                <a:ext cx="1593417"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Cognitive Ability</a:t>
                </a:r>
                <a:endParaRPr lang="en-US" sz="800" dirty="0">
                  <a:solidFill>
                    <a:prstClr val="black"/>
                  </a:solidFill>
                  <a:latin typeface="Arial" charset="0"/>
                  <a:ea typeface="Arial" charset="0"/>
                  <a:cs typeface="Arial" charset="0"/>
                </a:endParaRPr>
              </a:p>
            </p:txBody>
          </p:sp>
          <p:sp>
            <p:nvSpPr>
              <p:cNvPr id="14" name="TextBox 13"/>
              <p:cNvSpPr txBox="1"/>
              <p:nvPr/>
            </p:nvSpPr>
            <p:spPr>
              <a:xfrm>
                <a:off x="2225989" y="4941208"/>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0</a:t>
                </a:r>
                <a:endParaRPr lang="en-US" sz="800" dirty="0">
                  <a:solidFill>
                    <a:prstClr val="black"/>
                  </a:solidFill>
                  <a:latin typeface="Arial" charset="0"/>
                  <a:ea typeface="Arial" charset="0"/>
                  <a:cs typeface="Arial" charset="0"/>
                </a:endParaRPr>
              </a:p>
            </p:txBody>
          </p:sp>
          <p:sp>
            <p:nvSpPr>
              <p:cNvPr id="15" name="TextBox 14"/>
              <p:cNvSpPr txBox="1"/>
              <p:nvPr/>
            </p:nvSpPr>
            <p:spPr>
              <a:xfrm>
                <a:off x="3058617" y="4928893"/>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30's</a:t>
                </a:r>
              </a:p>
            </p:txBody>
          </p:sp>
          <p:cxnSp>
            <p:nvCxnSpPr>
              <p:cNvPr id="16" name="Straight Connector 15"/>
              <p:cNvCxnSpPr/>
              <p:nvPr/>
            </p:nvCxnSpPr>
            <p:spPr>
              <a:xfrm>
                <a:off x="2330775" y="4923901"/>
                <a:ext cx="65295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254625"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834882"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02688"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37071" y="476504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33357" y="4308592"/>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41472" y="1483994"/>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227421" y="2930892"/>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33357" y="201940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33357" y="1078399"/>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89457" y="5149497"/>
                <a:ext cx="1125820"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Age (years)</a:t>
                </a:r>
              </a:p>
            </p:txBody>
          </p:sp>
          <p:cxnSp>
            <p:nvCxnSpPr>
              <p:cNvPr id="27" name="Straight Connector 26"/>
              <p:cNvCxnSpPr/>
              <p:nvPr/>
            </p:nvCxnSpPr>
            <p:spPr>
              <a:xfrm flipH="1">
                <a:off x="2241472" y="2470078"/>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41472" y="3392970"/>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52418" y="3848515"/>
                <a:ext cx="103354" cy="2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99388"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939143" y="4923901"/>
                <a:ext cx="0" cy="69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97423"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40's</a:t>
                </a:r>
                <a:endParaRPr lang="en-US" sz="800" dirty="0">
                  <a:solidFill>
                    <a:prstClr val="black"/>
                  </a:solidFill>
                  <a:latin typeface="Arial" charset="0"/>
                  <a:ea typeface="Arial" charset="0"/>
                  <a:cs typeface="Arial" charset="0"/>
                </a:endParaRPr>
              </a:p>
            </p:txBody>
          </p:sp>
          <p:sp>
            <p:nvSpPr>
              <p:cNvPr id="33" name="TextBox 32"/>
              <p:cNvSpPr txBox="1"/>
              <p:nvPr/>
            </p:nvSpPr>
            <p:spPr>
              <a:xfrm>
                <a:off x="4745027"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50's</a:t>
                </a:r>
                <a:endParaRPr lang="en-US" sz="800" dirty="0">
                  <a:solidFill>
                    <a:prstClr val="black"/>
                  </a:solidFill>
                  <a:latin typeface="Arial" charset="0"/>
                  <a:ea typeface="Arial" charset="0"/>
                  <a:cs typeface="Arial" charset="0"/>
                </a:endParaRPr>
              </a:p>
            </p:txBody>
          </p:sp>
          <p:sp>
            <p:nvSpPr>
              <p:cNvPr id="34" name="TextBox 33"/>
              <p:cNvSpPr txBox="1"/>
              <p:nvPr/>
            </p:nvSpPr>
            <p:spPr>
              <a:xfrm>
                <a:off x="5632918"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60's</a:t>
                </a:r>
                <a:endParaRPr lang="en-US" sz="800" dirty="0">
                  <a:solidFill>
                    <a:prstClr val="black"/>
                  </a:solidFill>
                  <a:latin typeface="Arial" charset="0"/>
                  <a:ea typeface="Arial" charset="0"/>
                  <a:cs typeface="Arial" charset="0"/>
                </a:endParaRPr>
              </a:p>
            </p:txBody>
          </p:sp>
          <p:sp>
            <p:nvSpPr>
              <p:cNvPr id="35" name="TextBox 34"/>
              <p:cNvSpPr txBox="1"/>
              <p:nvPr/>
            </p:nvSpPr>
            <p:spPr>
              <a:xfrm>
                <a:off x="6500723"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a:solidFill>
                      <a:prstClr val="black"/>
                    </a:solidFill>
                    <a:latin typeface="Arial" charset="0"/>
                    <a:ea typeface="Arial" charset="0"/>
                    <a:cs typeface="Arial" charset="0"/>
                  </a:rPr>
                  <a:t>70's</a:t>
                </a:r>
                <a:endParaRPr lang="en-US" sz="800" dirty="0">
                  <a:solidFill>
                    <a:prstClr val="black"/>
                  </a:solidFill>
                  <a:latin typeface="Arial" charset="0"/>
                  <a:ea typeface="Arial" charset="0"/>
                  <a:cs typeface="Arial" charset="0"/>
                </a:endParaRPr>
              </a:p>
            </p:txBody>
          </p:sp>
          <p:sp>
            <p:nvSpPr>
              <p:cNvPr id="36" name="TextBox 35"/>
              <p:cNvSpPr txBox="1"/>
              <p:nvPr/>
            </p:nvSpPr>
            <p:spPr>
              <a:xfrm>
                <a:off x="7395047"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80's</a:t>
                </a:r>
              </a:p>
            </p:txBody>
          </p:sp>
          <p:cxnSp>
            <p:nvCxnSpPr>
              <p:cNvPr id="37" name="Straight Connector 36"/>
              <p:cNvCxnSpPr/>
              <p:nvPr/>
            </p:nvCxnSpPr>
            <p:spPr>
              <a:xfrm flipV="1">
                <a:off x="2340425" y="1078094"/>
                <a:ext cx="0" cy="3915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369028" y="4928894"/>
                <a:ext cx="640702" cy="322381"/>
              </a:xfrm>
              <a:prstGeom prst="rect">
                <a:avLst/>
              </a:prstGeom>
              <a:noFill/>
            </p:spPr>
            <p:txBody>
              <a:bodyPr wrap="square" rtlCol="0">
                <a:spAutoFit/>
              </a:bodyPr>
              <a:lstStyle/>
              <a:p>
                <a:pPr eaLnBrk="1" fontAlgn="auto" hangingPunct="1">
                  <a:spcBef>
                    <a:spcPts val="0"/>
                  </a:spcBef>
                  <a:spcAft>
                    <a:spcPts val="0"/>
                  </a:spcAft>
                </a:pPr>
                <a:r>
                  <a:rPr lang="en-US" sz="800" dirty="0">
                    <a:solidFill>
                      <a:prstClr val="black"/>
                    </a:solidFill>
                    <a:latin typeface="Arial" charset="0"/>
                    <a:ea typeface="Arial" charset="0"/>
                    <a:cs typeface="Arial" charset="0"/>
                  </a:rPr>
                  <a:t>90's</a:t>
                </a:r>
              </a:p>
            </p:txBody>
          </p:sp>
        </p:grpSp>
      </p:grpSp>
      <p:cxnSp>
        <p:nvCxnSpPr>
          <p:cNvPr id="39" name="Straight Connector 38"/>
          <p:cNvCxnSpPr/>
          <p:nvPr/>
        </p:nvCxnSpPr>
        <p:spPr>
          <a:xfrm flipV="1">
            <a:off x="6950697" y="3934420"/>
            <a:ext cx="0" cy="46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342444" y="849697"/>
            <a:ext cx="6857999" cy="536686"/>
          </a:xfrm>
          <a:prstGeom prst="rect">
            <a:avLst/>
          </a:prstGeom>
        </p:spPr>
        <p:txBody>
          <a:bodyPr wrap="square" lIns="68580" tIns="34290" rIns="68580" bIns="34290">
            <a:spAutoFit/>
          </a:bodyPr>
          <a:lstStyle/>
          <a:p>
            <a:pPr algn="ctr" eaLnBrk="1" fontAlgn="auto" hangingPunct="1">
              <a:spcBef>
                <a:spcPts val="0"/>
              </a:spcBef>
              <a:spcAft>
                <a:spcPts val="0"/>
              </a:spcAft>
            </a:pPr>
            <a:r>
              <a:rPr lang="en-US" sz="3000" b="1" dirty="0">
                <a:ln w="19050">
                  <a:solidFill>
                    <a:srgbClr val="ED7D31"/>
                  </a:solidFill>
                </a:ln>
                <a:solidFill>
                  <a:srgbClr val="5B9BD5">
                    <a:lumMod val="50000"/>
                  </a:srgbClr>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COGNITIVE AGING</a:t>
            </a:r>
          </a:p>
        </p:txBody>
      </p:sp>
      <p:sp>
        <p:nvSpPr>
          <p:cNvPr id="44" name="TextBox 43"/>
          <p:cNvSpPr txBox="1"/>
          <p:nvPr/>
        </p:nvSpPr>
        <p:spPr>
          <a:xfrm>
            <a:off x="1342444" y="644661"/>
            <a:ext cx="6857999" cy="346249"/>
          </a:xfrm>
          <a:prstGeom prst="rect">
            <a:avLst/>
          </a:prstGeom>
          <a:noFill/>
        </p:spPr>
        <p:txBody>
          <a:bodyPr wrap="square" lIns="68580" tIns="34290" rIns="68580" bIns="34290" rtlCol="0">
            <a:spAutoFit/>
          </a:bodyPr>
          <a:lstStyle/>
          <a:p>
            <a:pPr algn="ctr" eaLnBrk="1" fontAlgn="auto" hangingPunct="1">
              <a:spcBef>
                <a:spcPts val="0"/>
              </a:spcBef>
              <a:spcAft>
                <a:spcPts val="0"/>
              </a:spcAft>
            </a:pPr>
            <a:r>
              <a:rPr lang="en-US" b="1" dirty="0">
                <a:ln>
                  <a:solidFill>
                    <a:srgbClr val="ED7D31"/>
                  </a:solidFill>
                </a:ln>
                <a:solidFill>
                  <a:srgbClr val="5B9BD5">
                    <a:lumMod val="50000"/>
                  </a:srgbClr>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IMPROVING</a:t>
            </a:r>
          </a:p>
        </p:txBody>
      </p:sp>
      <p:sp>
        <p:nvSpPr>
          <p:cNvPr id="46" name="Freeform 45"/>
          <p:cNvSpPr/>
          <p:nvPr/>
        </p:nvSpPr>
        <p:spPr>
          <a:xfrm>
            <a:off x="2822510" y="2532388"/>
            <a:ext cx="4197233" cy="1401002"/>
          </a:xfrm>
          <a:custGeom>
            <a:avLst/>
            <a:gdLst>
              <a:gd name="connsiteX0" fmla="*/ 0 w 7623110"/>
              <a:gd name="connsiteY0" fmla="*/ 2481943 h 2490670"/>
              <a:gd name="connsiteX1" fmla="*/ 4329404 w 7623110"/>
              <a:gd name="connsiteY1" fmla="*/ 2108719 h 2490670"/>
              <a:gd name="connsiteX2" fmla="*/ 7623110 w 7623110"/>
              <a:gd name="connsiteY2" fmla="*/ 0 h 2490670"/>
            </a:gdLst>
            <a:ahLst/>
            <a:cxnLst>
              <a:cxn ang="0">
                <a:pos x="connsiteX0" y="connsiteY0"/>
              </a:cxn>
              <a:cxn ang="0">
                <a:pos x="connsiteX1" y="connsiteY1"/>
              </a:cxn>
              <a:cxn ang="0">
                <a:pos x="connsiteX2" y="connsiteY2"/>
              </a:cxn>
            </a:cxnLst>
            <a:rect l="l" t="t" r="r" b="b"/>
            <a:pathLst>
              <a:path w="7623110" h="2490670">
                <a:moveTo>
                  <a:pt x="0" y="2481943"/>
                </a:moveTo>
                <a:cubicBezTo>
                  <a:pt x="1529443" y="2502159"/>
                  <a:pt x="3058886" y="2522376"/>
                  <a:pt x="4329404" y="2108719"/>
                </a:cubicBezTo>
                <a:cubicBezTo>
                  <a:pt x="5599922" y="1695062"/>
                  <a:pt x="7623110" y="0"/>
                  <a:pt x="7623110" y="0"/>
                </a:cubicBezTo>
              </a:path>
            </a:pathLst>
          </a:custGeom>
          <a:noFill/>
          <a:ln w="571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482" y="3325857"/>
            <a:ext cx="413961" cy="393110"/>
          </a:xfrm>
          <a:prstGeom prst="rect">
            <a:avLst/>
          </a:prstGeom>
          <a:effectLst>
            <a:outerShdw blurRad="50800" dist="38100" dir="2700000" algn="tl" rotWithShape="0">
              <a:prstClr val="black">
                <a:alpha val="40000"/>
              </a:prstClr>
            </a:outerShdw>
          </a:effectLst>
        </p:spPr>
      </p:pic>
      <p:sp>
        <p:nvSpPr>
          <p:cNvPr id="50" name="Rectangle 49"/>
          <p:cNvSpPr/>
          <p:nvPr/>
        </p:nvSpPr>
        <p:spPr>
          <a:xfrm>
            <a:off x="6602952" y="3438709"/>
            <a:ext cx="1805623" cy="346249"/>
          </a:xfrm>
          <a:prstGeom prst="rect">
            <a:avLst/>
          </a:prstGeom>
        </p:spPr>
        <p:txBody>
          <a:bodyPr wrap="none" lIns="68580" tIns="34290" rIns="68580" bIns="34290">
            <a:spAutoFit/>
          </a:bodyPr>
          <a:lstStyle/>
          <a:p>
            <a:pPr algn="ctr" eaLnBrk="1" fontAlgn="auto" hangingPunct="1">
              <a:spcBef>
                <a:spcPts val="0"/>
              </a:spcBef>
              <a:spcAft>
                <a:spcPts val="0"/>
              </a:spcAft>
            </a:pPr>
            <a:r>
              <a:rPr lang="en-US" b="1" dirty="0">
                <a:ln>
                  <a:solidFill>
                    <a:srgbClr val="70AD47">
                      <a:lumMod val="50000"/>
                    </a:srgbClr>
                  </a:solidFill>
                </a:ln>
                <a:solidFill>
                  <a:srgbClr val="00B050"/>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Reduce Injury</a:t>
            </a:r>
          </a:p>
        </p:txBody>
      </p:sp>
      <p:sp>
        <p:nvSpPr>
          <p:cNvPr id="62" name="TextBox 61"/>
          <p:cNvSpPr txBox="1"/>
          <p:nvPr/>
        </p:nvSpPr>
        <p:spPr>
          <a:xfrm>
            <a:off x="7104604" y="2431740"/>
            <a:ext cx="960690" cy="623248"/>
          </a:xfrm>
          <a:prstGeom prst="rect">
            <a:avLst/>
          </a:prstGeom>
          <a:noFill/>
        </p:spPr>
        <p:txBody>
          <a:bodyPr wrap="square" lIns="68580" tIns="34290" rIns="68580" bIns="34290" rtlCol="0">
            <a:spAutoFit/>
          </a:bodyPr>
          <a:lstStyle/>
          <a:p>
            <a:pPr eaLnBrk="1" fontAlgn="auto" hangingPunct="1">
              <a:spcBef>
                <a:spcPts val="0"/>
              </a:spcBef>
              <a:spcAft>
                <a:spcPts val="0"/>
              </a:spcAft>
            </a:pPr>
            <a:r>
              <a:rPr lang="en-US" b="1" dirty="0">
                <a:solidFill>
                  <a:prstClr val="black"/>
                </a:solidFill>
                <a:latin typeface="Arial" charset="0"/>
                <a:ea typeface="Arial" charset="0"/>
                <a:cs typeface="Arial" charset="0"/>
              </a:rPr>
              <a:t>Brain </a:t>
            </a:r>
          </a:p>
          <a:p>
            <a:pPr eaLnBrk="1" fontAlgn="auto" hangingPunct="1">
              <a:spcBef>
                <a:spcPts val="0"/>
              </a:spcBef>
              <a:spcAft>
                <a:spcPts val="0"/>
              </a:spcAft>
            </a:pPr>
            <a:r>
              <a:rPr lang="en-US" b="1" dirty="0">
                <a:solidFill>
                  <a:prstClr val="black"/>
                </a:solidFill>
                <a:latin typeface="Arial" charset="0"/>
                <a:ea typeface="Arial" charset="0"/>
                <a:cs typeface="Arial" charset="0"/>
              </a:rPr>
              <a:t>Injury</a:t>
            </a:r>
          </a:p>
        </p:txBody>
      </p:sp>
      <p:sp>
        <p:nvSpPr>
          <p:cNvPr id="63" name="Freeform 62"/>
          <p:cNvSpPr/>
          <p:nvPr/>
        </p:nvSpPr>
        <p:spPr>
          <a:xfrm>
            <a:off x="2830052" y="3159344"/>
            <a:ext cx="4191349" cy="776114"/>
          </a:xfrm>
          <a:custGeom>
            <a:avLst/>
            <a:gdLst>
              <a:gd name="connsiteX0" fmla="*/ 0 w 7623110"/>
              <a:gd name="connsiteY0" fmla="*/ 2481943 h 2490670"/>
              <a:gd name="connsiteX1" fmla="*/ 4329404 w 7623110"/>
              <a:gd name="connsiteY1" fmla="*/ 2108719 h 2490670"/>
              <a:gd name="connsiteX2" fmla="*/ 7623110 w 7623110"/>
              <a:gd name="connsiteY2" fmla="*/ 0 h 2490670"/>
            </a:gdLst>
            <a:ahLst/>
            <a:cxnLst>
              <a:cxn ang="0">
                <a:pos x="connsiteX0" y="connsiteY0"/>
              </a:cxn>
              <a:cxn ang="0">
                <a:pos x="connsiteX1" y="connsiteY1"/>
              </a:cxn>
              <a:cxn ang="0">
                <a:pos x="connsiteX2" y="connsiteY2"/>
              </a:cxn>
            </a:cxnLst>
            <a:rect l="l" t="t" r="r" b="b"/>
            <a:pathLst>
              <a:path w="7623110" h="2490670">
                <a:moveTo>
                  <a:pt x="0" y="2481943"/>
                </a:moveTo>
                <a:cubicBezTo>
                  <a:pt x="1529443" y="2502159"/>
                  <a:pt x="3058886" y="2522376"/>
                  <a:pt x="4329404" y="2108719"/>
                </a:cubicBezTo>
                <a:cubicBezTo>
                  <a:pt x="5599922" y="1695062"/>
                  <a:pt x="7623110" y="0"/>
                  <a:pt x="7623110" y="0"/>
                </a:cubicBezTo>
              </a:path>
            </a:pathLst>
          </a:custGeom>
          <a:noFill/>
          <a:ln w="571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2315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10" presetClass="exit" presetSubtype="0" fill="hold" grpId="0" nodeType="withEffect">
                                  <p:stCondLst>
                                    <p:cond delay="0"/>
                                  </p:stCondLst>
                                  <p:childTnLst>
                                    <p:animEffect transition="out" filter="fade">
                                      <p:cBhvr>
                                        <p:cTn id="13" dur="500"/>
                                        <p:tgtEl>
                                          <p:spTgt spid="46"/>
                                        </p:tgtEl>
                                      </p:cBhvr>
                                    </p:animEffect>
                                    <p:set>
                                      <p:cBhvr>
                                        <p:cTn id="14" dur="1" fill="hold">
                                          <p:stCondLst>
                                            <p:cond delay="499"/>
                                          </p:stCondLst>
                                        </p:cTn>
                                        <p:tgtEl>
                                          <p:spTgt spid="46"/>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9"/>
                                        </p:tgtEl>
                                      </p:cBhvr>
                                    </p:animEffect>
                                    <p:set>
                                      <p:cBhvr>
                                        <p:cTn id="17" dur="1" fill="hold">
                                          <p:stCondLst>
                                            <p:cond delay="499"/>
                                          </p:stCondLst>
                                        </p:cTn>
                                        <p:tgtEl>
                                          <p:spTgt spid="5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46" grpId="0" animBg="1"/>
      <p:bldP spid="50" grpId="0"/>
      <p:bldP spid="62" grpId="0"/>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1769" y="1162050"/>
            <a:ext cx="1409700"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4666" y="1447800"/>
            <a:ext cx="6866335"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0891" y="2314575"/>
            <a:ext cx="2780109"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0144" y="2493170"/>
            <a:ext cx="4001691" cy="2493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8985" y="2674145"/>
            <a:ext cx="2732484" cy="2383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87081" y="286471"/>
            <a:ext cx="6369840" cy="461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100" b="1" dirty="0">
                <a:latin typeface="Arial" panose="020B0604020202020204" pitchFamily="34" charset="0"/>
              </a:rPr>
              <a:t>Age-adjusted death rates (per 100 000) due to all CVDs and stroke in the United States from 1999 to 2005 and potential further declines in CVD and stroke death rates from 2005 through 2020.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41" y="4668031"/>
            <a:ext cx="945000" cy="3823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2041" y="734671"/>
            <a:ext cx="5483160" cy="366984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832041" y="4479031"/>
            <a:ext cx="2938680" cy="173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00" b="1">
                <a:latin typeface="Arial" panose="020B0604020202020204" pitchFamily="34" charset="0"/>
              </a:rPr>
              <a:t>Donald M. Lloyd-Jones et al. Circulation. 2010;121:586-613</a:t>
            </a:r>
          </a:p>
        </p:txBody>
      </p:sp>
      <p:sp>
        <p:nvSpPr>
          <p:cNvPr id="3077" name="Text Box 5"/>
          <p:cNvSpPr txBox="1">
            <a:spLocks noChangeArrowheads="1"/>
          </p:cNvSpPr>
          <p:nvPr/>
        </p:nvSpPr>
        <p:spPr bwMode="auto">
          <a:xfrm>
            <a:off x="5208121" y="4959631"/>
            <a:ext cx="2718360" cy="260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700">
                <a:latin typeface="Arial" panose="020B0604020202020204" pitchFamily="34" charset="0"/>
              </a:rPr>
              <a:t>Copyright © American Heart Association, Inc. All rights reserved.</a:t>
            </a:r>
          </a:p>
        </p:txBody>
      </p:sp>
    </p:spTree>
    <p:extLst>
      <p:ext uri="{BB962C8B-B14F-4D97-AF65-F5344CB8AC3E}">
        <p14:creationId xmlns:p14="http://schemas.microsoft.com/office/powerpoint/2010/main" val="1050196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Conclusions</a:t>
            </a:r>
          </a:p>
        </p:txBody>
      </p:sp>
      <p:sp>
        <p:nvSpPr>
          <p:cNvPr id="3" name="Content Placeholder 2"/>
          <p:cNvSpPr>
            <a:spLocks noGrp="1"/>
          </p:cNvSpPr>
          <p:nvPr>
            <p:ph idx="1"/>
          </p:nvPr>
        </p:nvSpPr>
        <p:spPr/>
        <p:txBody>
          <a:bodyPr/>
          <a:lstStyle/>
          <a:p>
            <a:pPr eaLnBrk="1" hangingPunct="1">
              <a:defRPr/>
            </a:pPr>
            <a:r>
              <a:rPr lang="en-US" dirty="0"/>
              <a:t>Treatment of vascular risk factors and promotion of “vascular health” is likely to have a strong public health benefit to reduce late-life dementia</a:t>
            </a:r>
          </a:p>
          <a:p>
            <a:pPr eaLnBrk="1" hangingPunct="1">
              <a:defRPr/>
            </a:pPr>
            <a:r>
              <a:rPr lang="en-US" dirty="0"/>
              <a:t>Current efforts to improve vascular health with “Life’s Simple 7” provide a public health opportunity to assess the efficacy of this approach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solidFill>
                  <a:schemeClr val="tx1">
                    <a:lumMod val="50000"/>
                  </a:schemeClr>
                </a:solidFill>
              </a:rPr>
              <a:t>Watch Your Weight</a:t>
            </a:r>
          </a:p>
          <a:p>
            <a:r>
              <a:rPr lang="en-US" dirty="0">
                <a:solidFill>
                  <a:schemeClr val="tx1">
                    <a:lumMod val="50000"/>
                  </a:schemeClr>
                </a:solidFill>
              </a:rPr>
              <a:t>Eat A Healthy Diet</a:t>
            </a:r>
          </a:p>
          <a:p>
            <a:r>
              <a:rPr lang="en-US" dirty="0">
                <a:solidFill>
                  <a:schemeClr val="tx1">
                    <a:lumMod val="50000"/>
                  </a:schemeClr>
                </a:solidFill>
              </a:rPr>
              <a:t>Exercise</a:t>
            </a:r>
          </a:p>
          <a:p>
            <a:r>
              <a:rPr lang="en-US" dirty="0">
                <a:solidFill>
                  <a:schemeClr val="tx1">
                    <a:lumMod val="50000"/>
                  </a:schemeClr>
                </a:solidFill>
              </a:rPr>
              <a:t>Control Your Blood Pressure</a:t>
            </a:r>
          </a:p>
          <a:p>
            <a:r>
              <a:rPr lang="en-US" dirty="0">
                <a:solidFill>
                  <a:schemeClr val="tx1">
                    <a:lumMod val="50000"/>
                  </a:schemeClr>
                </a:solidFill>
              </a:rPr>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3118044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solidFill>
                  <a:schemeClr val="tx1">
                    <a:lumMod val="50000"/>
                  </a:schemeClr>
                </a:solidFill>
              </a:rPr>
              <a:t>Eat A Healthy Diet</a:t>
            </a:r>
          </a:p>
          <a:p>
            <a:r>
              <a:rPr lang="en-US" dirty="0">
                <a:solidFill>
                  <a:schemeClr val="tx1">
                    <a:lumMod val="50000"/>
                  </a:schemeClr>
                </a:solidFill>
              </a:rPr>
              <a:t>Exercise</a:t>
            </a:r>
          </a:p>
          <a:p>
            <a:r>
              <a:rPr lang="en-US" dirty="0">
                <a:solidFill>
                  <a:schemeClr val="tx1">
                    <a:lumMod val="50000"/>
                  </a:schemeClr>
                </a:solidFill>
              </a:rPr>
              <a:t>Control Your Blood Pressure</a:t>
            </a:r>
          </a:p>
          <a:p>
            <a:r>
              <a:rPr lang="en-US" dirty="0">
                <a:solidFill>
                  <a:schemeClr val="tx1">
                    <a:lumMod val="50000"/>
                  </a:schemeClr>
                </a:solidFill>
              </a:rPr>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428575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t>Eat A Healthy Diet</a:t>
            </a:r>
          </a:p>
          <a:p>
            <a:r>
              <a:rPr lang="en-US" dirty="0">
                <a:solidFill>
                  <a:schemeClr val="tx1">
                    <a:lumMod val="50000"/>
                  </a:schemeClr>
                </a:solidFill>
              </a:rPr>
              <a:t>Exercise</a:t>
            </a:r>
          </a:p>
          <a:p>
            <a:r>
              <a:rPr lang="en-US" dirty="0">
                <a:solidFill>
                  <a:schemeClr val="tx1">
                    <a:lumMod val="50000"/>
                  </a:schemeClr>
                </a:solidFill>
              </a:rPr>
              <a:t>Control Your Blood Pressure</a:t>
            </a:r>
          </a:p>
          <a:p>
            <a:r>
              <a:rPr lang="en-US" dirty="0">
                <a:solidFill>
                  <a:schemeClr val="tx1">
                    <a:lumMod val="50000"/>
                  </a:schemeClr>
                </a:solidFill>
              </a:rPr>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25257622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t>Eat A Healthy Diet</a:t>
            </a:r>
          </a:p>
          <a:p>
            <a:r>
              <a:rPr lang="en-US" dirty="0"/>
              <a:t>Exercise</a:t>
            </a:r>
          </a:p>
          <a:p>
            <a:r>
              <a:rPr lang="en-US" dirty="0">
                <a:solidFill>
                  <a:schemeClr val="tx1">
                    <a:lumMod val="50000"/>
                  </a:schemeClr>
                </a:solidFill>
              </a:rPr>
              <a:t>Control Your Blood Pressure</a:t>
            </a:r>
          </a:p>
          <a:p>
            <a:r>
              <a:rPr lang="en-US" dirty="0">
                <a:solidFill>
                  <a:schemeClr val="tx1">
                    <a:lumMod val="50000"/>
                  </a:schemeClr>
                </a:solidFill>
              </a:rPr>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2157628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t>Eat A Healthy Diet</a:t>
            </a:r>
          </a:p>
          <a:p>
            <a:r>
              <a:rPr lang="en-US" dirty="0"/>
              <a:t>Exercise</a:t>
            </a:r>
          </a:p>
          <a:p>
            <a:r>
              <a:rPr lang="en-US" dirty="0"/>
              <a:t>Control Your Blood Pressure</a:t>
            </a:r>
          </a:p>
          <a:p>
            <a:r>
              <a:rPr lang="en-US" dirty="0">
                <a:solidFill>
                  <a:schemeClr val="tx1">
                    <a:lumMod val="50000"/>
                  </a:schemeClr>
                </a:solidFill>
              </a:rPr>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37232527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t>Eat A Healthy Diet</a:t>
            </a:r>
          </a:p>
          <a:p>
            <a:r>
              <a:rPr lang="en-US" dirty="0"/>
              <a:t>Exercise</a:t>
            </a:r>
          </a:p>
          <a:p>
            <a:r>
              <a:rPr lang="en-US" dirty="0"/>
              <a:t>Control Your Blood Pressure</a:t>
            </a:r>
          </a:p>
          <a:p>
            <a:r>
              <a:rPr lang="en-US" dirty="0"/>
              <a:t>Control Your Blood Sugar</a:t>
            </a:r>
          </a:p>
          <a:p>
            <a:r>
              <a:rPr lang="en-US" dirty="0">
                <a:solidFill>
                  <a:schemeClr val="tx1">
                    <a:lumMod val="50000"/>
                  </a:schemeClr>
                </a:solidFill>
              </a:rPr>
              <a:t>Control Your Blood Cholesterol</a:t>
            </a:r>
          </a:p>
        </p:txBody>
      </p:sp>
    </p:spTree>
    <p:extLst>
      <p:ext uri="{BB962C8B-B14F-4D97-AF65-F5344CB8AC3E}">
        <p14:creationId xmlns:p14="http://schemas.microsoft.com/office/powerpoint/2010/main" val="27820806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Life’s Simple 7</a:t>
            </a:r>
          </a:p>
        </p:txBody>
      </p:sp>
      <p:sp>
        <p:nvSpPr>
          <p:cNvPr id="3" name="Content Placeholder 2"/>
          <p:cNvSpPr>
            <a:spLocks noGrp="1"/>
          </p:cNvSpPr>
          <p:nvPr>
            <p:ph idx="1"/>
          </p:nvPr>
        </p:nvSpPr>
        <p:spPr/>
        <p:txBody>
          <a:bodyPr/>
          <a:lstStyle/>
          <a:p>
            <a:r>
              <a:rPr lang="en-US" dirty="0"/>
              <a:t>Don’t Smoke</a:t>
            </a:r>
          </a:p>
          <a:p>
            <a:r>
              <a:rPr lang="en-US" dirty="0"/>
              <a:t>Watch Your Weight</a:t>
            </a:r>
          </a:p>
          <a:p>
            <a:r>
              <a:rPr lang="en-US" dirty="0"/>
              <a:t>Eat A Healthy Diet</a:t>
            </a:r>
          </a:p>
          <a:p>
            <a:r>
              <a:rPr lang="en-US" dirty="0"/>
              <a:t>Exercise</a:t>
            </a:r>
          </a:p>
          <a:p>
            <a:r>
              <a:rPr lang="en-US" dirty="0"/>
              <a:t>Control Your Blood Pressure</a:t>
            </a:r>
          </a:p>
          <a:p>
            <a:r>
              <a:rPr lang="en-US" dirty="0"/>
              <a:t>Control Your Blood Sugar</a:t>
            </a:r>
          </a:p>
          <a:p>
            <a:r>
              <a:rPr lang="en-US" dirty="0"/>
              <a:t>Control Your Blood Cholesterol</a:t>
            </a:r>
          </a:p>
        </p:txBody>
      </p:sp>
      <p:pic>
        <p:nvPicPr>
          <p:cNvPr id="4" name="Picture 10" descr="Image result for brain tra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893" y="2389426"/>
            <a:ext cx="2973689" cy="25063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950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099256"/>
          </a:xfrm>
          <a:prstGeom prst="rect">
            <a:avLst/>
          </a:prstGeom>
          <a:solidFill>
            <a:srgbClr val="35293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
        <p:nvSpPr>
          <p:cNvPr id="7" name="Title 1"/>
          <p:cNvSpPr txBox="1">
            <a:spLocks/>
          </p:cNvSpPr>
          <p:nvPr/>
        </p:nvSpPr>
        <p:spPr>
          <a:xfrm>
            <a:off x="1494923" y="1777042"/>
            <a:ext cx="6154154" cy="1031085"/>
          </a:xfrm>
          <a:prstGeom prst="rect">
            <a:avLst/>
          </a:prstGeom>
        </p:spPr>
        <p:txBody>
          <a:bodyPr lIns="91438" tIns="45719" rIns="91438" bIns="45719"/>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000" b="1" dirty="0">
                <a:solidFill>
                  <a:prstClr val="white"/>
                </a:solidFill>
                <a:latin typeface="Arial" charset="0"/>
                <a:ea typeface="Arial" charset="0"/>
                <a:cs typeface="Arial" charset="0"/>
              </a:rPr>
              <a:t>U.S. POINTER:  Study Design and Trial Kick-Off</a:t>
            </a:r>
          </a:p>
        </p:txBody>
      </p:sp>
      <p:pic>
        <p:nvPicPr>
          <p:cNvPr id="8" name="Picture 2" descr="C:\Users\hsnyder\Desktop\US POINTER\USPointer_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328" y="198278"/>
            <a:ext cx="3189872" cy="948987"/>
          </a:xfrm>
          <a:prstGeom prst="rect">
            <a:avLst/>
          </a:prstGeom>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9" name="TextBox 15"/>
          <p:cNvSpPr txBox="1">
            <a:spLocks noChangeArrowheads="1"/>
          </p:cNvSpPr>
          <p:nvPr/>
        </p:nvSpPr>
        <p:spPr bwMode="auto">
          <a:xfrm>
            <a:off x="141871" y="3791849"/>
            <a:ext cx="8556625"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fontAlgn="auto" hangingPunct="1">
              <a:spcBef>
                <a:spcPts val="0"/>
              </a:spcBef>
              <a:spcAft>
                <a:spcPts val="0"/>
              </a:spcAft>
            </a:pPr>
            <a:r>
              <a:rPr lang="en-US" altLang="x-none" b="1" dirty="0">
                <a:solidFill>
                  <a:srgbClr val="59107A"/>
                </a:solidFill>
                <a:latin typeface="Arial" charset="0"/>
                <a:cs typeface="+mn-cs"/>
              </a:rPr>
              <a:t>Sarah Farias, PhD</a:t>
            </a:r>
            <a:endParaRPr lang="en-US" altLang="x-none" sz="1500" dirty="0">
              <a:solidFill>
                <a:srgbClr val="59107A"/>
              </a:solidFill>
              <a:latin typeface="Arial" charset="0"/>
              <a:cs typeface="+mn-cs"/>
            </a:endParaRPr>
          </a:p>
          <a:p>
            <a:pPr eaLnBrk="1" fontAlgn="auto" hangingPunct="1">
              <a:spcBef>
                <a:spcPts val="0"/>
              </a:spcBef>
              <a:spcAft>
                <a:spcPts val="0"/>
              </a:spcAft>
            </a:pPr>
            <a:r>
              <a:rPr lang="en-US" altLang="x-none" sz="1500" dirty="0">
                <a:solidFill>
                  <a:srgbClr val="59107A"/>
                </a:solidFill>
                <a:latin typeface="Arial" charset="0"/>
                <a:cs typeface="+mn-cs"/>
              </a:rPr>
              <a:t>University of California Davis </a:t>
            </a:r>
          </a:p>
          <a:p>
            <a:pPr eaLnBrk="1" fontAlgn="auto" hangingPunct="1">
              <a:spcBef>
                <a:spcPts val="0"/>
              </a:spcBef>
              <a:spcAft>
                <a:spcPts val="0"/>
              </a:spcAft>
            </a:pPr>
            <a:r>
              <a:rPr lang="en-US" altLang="x-none" sz="1500" dirty="0">
                <a:solidFill>
                  <a:srgbClr val="59107A"/>
                </a:solidFill>
                <a:latin typeface="Arial" charset="0"/>
                <a:cs typeface="+mn-cs"/>
              </a:rPr>
              <a:t>US POINTER Northern CA Co-PI</a:t>
            </a:r>
          </a:p>
          <a:p>
            <a:pPr eaLnBrk="1" fontAlgn="auto" hangingPunct="1">
              <a:spcBef>
                <a:spcPts val="0"/>
              </a:spcBef>
              <a:spcAft>
                <a:spcPts val="0"/>
              </a:spcAft>
            </a:pPr>
            <a:endParaRPr lang="en-US" altLang="x-none" sz="1500" dirty="0">
              <a:solidFill>
                <a:srgbClr val="59107A"/>
              </a:solidFill>
              <a:latin typeface="Arial" charset="0"/>
              <a:cs typeface="+mn-cs"/>
            </a:endParaRPr>
          </a:p>
        </p:txBody>
      </p:sp>
      <p:pic>
        <p:nvPicPr>
          <p:cNvPr id="1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7525" y="746723"/>
            <a:ext cx="2287004" cy="3091722"/>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753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0"/>
            <a:ext cx="6858000" cy="571500"/>
          </a:xfrm>
        </p:spPr>
        <p:txBody>
          <a:bodyPr/>
          <a:lstStyle/>
          <a:p>
            <a:pPr eaLnBrk="1" hangingPunct="1">
              <a:defRPr/>
            </a:pPr>
            <a:r>
              <a:rPr lang="en-US" dirty="0"/>
              <a:t>Increasing odds of Dementia with Number of Vascular Risk Factors</a:t>
            </a:r>
          </a:p>
        </p:txBody>
      </p:sp>
      <p:graphicFrame>
        <p:nvGraphicFramePr>
          <p:cNvPr id="13315" name="Content Placeholder 3"/>
          <p:cNvGraphicFramePr>
            <a:graphicFrameLocks noGrp="1"/>
          </p:cNvGraphicFramePr>
          <p:nvPr>
            <p:ph idx="1"/>
          </p:nvPr>
        </p:nvGraphicFramePr>
        <p:xfrm>
          <a:off x="1195387" y="1829991"/>
          <a:ext cx="3262313" cy="2237184"/>
        </p:xfrm>
        <a:graphic>
          <a:graphicData uri="http://schemas.openxmlformats.org/presentationml/2006/ole">
            <mc:AlternateContent xmlns:mc="http://schemas.openxmlformats.org/markup-compatibility/2006">
              <mc:Choice xmlns:v="urn:schemas-microsoft-com:vml" Requires="v">
                <p:oleObj spid="_x0000_s49154" r:id="rId3" imgW="8242506" imgH="4724809" progId="Excel.Chart.8">
                  <p:embed/>
                </p:oleObj>
              </mc:Choice>
              <mc:Fallback>
                <p:oleObj r:id="rId3" imgW="8242506" imgH="4724809" progId="Excel.Chart.8">
                  <p:embed/>
                  <p:pic>
                    <p:nvPicPr>
                      <p:cNvPr id="13315"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7" y="1829991"/>
                        <a:ext cx="3262313" cy="2237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oleObj>
              </mc:Fallback>
            </mc:AlternateContent>
          </a:graphicData>
        </a:graphic>
      </p:graphicFrame>
      <p:pic>
        <p:nvPicPr>
          <p:cNvPr id="13316" name="Picture 3"/>
          <p:cNvPicPr>
            <a:picLocks noChangeAspect="1"/>
          </p:cNvPicPr>
          <p:nvPr/>
        </p:nvPicPr>
        <p:blipFill>
          <a:blip r:embed="rId5" cstate="print">
            <a:extLst>
              <a:ext uri="{28A0092B-C50C-407E-A947-70E740481C1C}">
                <a14:useLocalDpi xmlns:a14="http://schemas.microsoft.com/office/drawing/2010/main" val="0"/>
              </a:ext>
            </a:extLst>
          </a:blip>
          <a:srcRect l="5521" r="7341"/>
          <a:stretch>
            <a:fillRect/>
          </a:stretch>
        </p:blipFill>
        <p:spPr bwMode="auto">
          <a:xfrm>
            <a:off x="4538664" y="2899173"/>
            <a:ext cx="3264694" cy="224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5038726" y="2400301"/>
            <a:ext cx="2863279" cy="5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latin typeface="Arial" panose="020B0604020202020204" pitchFamily="34" charset="0"/>
              </a:rPr>
              <a:t>Luchsinger, et al, Neurology  2005</a:t>
            </a:r>
          </a:p>
          <a:p>
            <a:pPr eaLnBrk="1" hangingPunct="1">
              <a:lnSpc>
                <a:spcPct val="100000"/>
              </a:lnSpc>
              <a:spcBef>
                <a:spcPct val="0"/>
              </a:spcBef>
              <a:buClrTx/>
              <a:buSzTx/>
              <a:buFont typeface="Monotype Sorts"/>
              <a:buNone/>
            </a:pPr>
            <a:r>
              <a:rPr lang="en-US" altLang="en-US" sz="1400" b="0">
                <a:latin typeface="Arial" panose="020B0604020202020204" pitchFamily="34" charset="0"/>
              </a:rPr>
              <a:t>~23% Caucasian</a:t>
            </a:r>
          </a:p>
        </p:txBody>
      </p:sp>
      <p:sp>
        <p:nvSpPr>
          <p:cNvPr id="13318" name="TextBox 4"/>
          <p:cNvSpPr txBox="1">
            <a:spLocks noChangeArrowheads="1"/>
          </p:cNvSpPr>
          <p:nvPr/>
        </p:nvSpPr>
        <p:spPr bwMode="auto">
          <a:xfrm>
            <a:off x="1257300" y="1345407"/>
            <a:ext cx="2639910" cy="5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latin typeface="Arial" panose="020B0604020202020204" pitchFamily="34" charset="0"/>
              </a:rPr>
              <a:t>Whitmer, et al, Neurology, 2005</a:t>
            </a:r>
          </a:p>
          <a:p>
            <a:pPr eaLnBrk="1" hangingPunct="1">
              <a:lnSpc>
                <a:spcPct val="100000"/>
              </a:lnSpc>
              <a:spcBef>
                <a:spcPct val="0"/>
              </a:spcBef>
              <a:buClrTx/>
              <a:buSzTx/>
              <a:buFont typeface="Monotype Sorts"/>
              <a:buNone/>
            </a:pPr>
            <a:r>
              <a:rPr lang="en-US" altLang="en-US" sz="1400" b="0">
                <a:latin typeface="Arial" panose="020B0604020202020204" pitchFamily="34" charset="0"/>
              </a:rPr>
              <a:t>~74% Caucasian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0143" y="25092"/>
            <a:ext cx="2008366" cy="233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1"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48" y="258965"/>
            <a:ext cx="5032352" cy="1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82" name="textruta 22"/>
          <p:cNvSpPr txBox="1">
            <a:spLocks noChangeArrowheads="1"/>
          </p:cNvSpPr>
          <p:nvPr/>
        </p:nvSpPr>
        <p:spPr bwMode="auto">
          <a:xfrm>
            <a:off x="5922961" y="4865802"/>
            <a:ext cx="3068639" cy="276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2000">
                <a:solidFill>
                  <a:schemeClr val="tx1"/>
                </a:solidFill>
                <a:latin typeface="Arial" pitchFamily="34" charset="0"/>
              </a:defRPr>
            </a:lvl1pPr>
            <a:lvl2pPr>
              <a:defRPr>
                <a:solidFill>
                  <a:schemeClr val="tx1"/>
                </a:solidFill>
                <a:latin typeface="Arial" pitchFamily="34" charset="0"/>
              </a:defRPr>
            </a:lvl2pPr>
            <a:lvl3pPr>
              <a:defRPr sz="1600">
                <a:solidFill>
                  <a:schemeClr val="accent1"/>
                </a:solidFill>
                <a:latin typeface="Arial" pitchFamily="34" charset="0"/>
              </a:defRPr>
            </a:lvl3pPr>
            <a:lvl4pPr>
              <a:defRPr sz="1400">
                <a:solidFill>
                  <a:schemeClr val="tx1"/>
                </a:solidFill>
                <a:latin typeface="Arial" pitchFamily="34" charset="0"/>
              </a:defRPr>
            </a:lvl4pPr>
            <a:lvl5pPr>
              <a:defRPr sz="2000">
                <a:solidFill>
                  <a:schemeClr val="tx1"/>
                </a:solidFill>
                <a:latin typeface="Arial" pitchFamily="34" charset="0"/>
              </a:defRPr>
            </a:lvl5pPr>
            <a:lvl6pPr eaLnBrk="0" hangingPunct="0">
              <a:buFont typeface="Wingdings" pitchFamily="2" charset="2"/>
              <a:defRPr sz="2000">
                <a:solidFill>
                  <a:schemeClr val="tx1"/>
                </a:solidFill>
                <a:latin typeface="Arial" pitchFamily="34" charset="0"/>
              </a:defRPr>
            </a:lvl6pPr>
            <a:lvl7pPr eaLnBrk="0" hangingPunct="0">
              <a:buFont typeface="Wingdings" pitchFamily="2" charset="2"/>
              <a:defRPr sz="2000">
                <a:solidFill>
                  <a:schemeClr val="tx1"/>
                </a:solidFill>
                <a:latin typeface="Arial" pitchFamily="34" charset="0"/>
              </a:defRPr>
            </a:lvl7pPr>
            <a:lvl8pPr eaLnBrk="0" hangingPunct="0">
              <a:buFont typeface="Wingdings" pitchFamily="2" charset="2"/>
              <a:defRPr sz="2000">
                <a:solidFill>
                  <a:schemeClr val="tx1"/>
                </a:solidFill>
                <a:latin typeface="Arial" pitchFamily="34" charset="0"/>
              </a:defRPr>
            </a:lvl8pPr>
            <a:lvl9pPr eaLnBrk="0" hangingPunct="0">
              <a:buFont typeface="Wingdings" pitchFamily="2" charset="2"/>
              <a:defRPr sz="2000">
                <a:solidFill>
                  <a:schemeClr val="tx1"/>
                </a:solidFill>
                <a:latin typeface="Arial" pitchFamily="34" charset="0"/>
              </a:defRPr>
            </a:lvl9pPr>
          </a:lstStyle>
          <a:p>
            <a:pPr defTabSz="914378"/>
            <a:r>
              <a:rPr lang="sv-SE" altLang="fi-FI" sz="1200" i="1" dirty="0">
                <a:solidFill>
                  <a:srgbClr val="C00000"/>
                </a:solidFill>
                <a:cs typeface="+mn-cs"/>
              </a:rPr>
              <a:t>Extended 5- &amp; 7-year </a:t>
            </a:r>
            <a:r>
              <a:rPr lang="sv-SE" altLang="fi-FI" sz="1200" i="1" dirty="0" err="1">
                <a:solidFill>
                  <a:srgbClr val="C00000"/>
                </a:solidFill>
                <a:cs typeface="+mn-cs"/>
              </a:rPr>
              <a:t>follow-up</a:t>
            </a:r>
            <a:r>
              <a:rPr lang="sv-SE" altLang="fi-FI" sz="1200" i="1" dirty="0">
                <a:solidFill>
                  <a:srgbClr val="C00000"/>
                </a:solidFill>
                <a:cs typeface="+mn-cs"/>
              </a:rPr>
              <a:t> </a:t>
            </a:r>
            <a:r>
              <a:rPr lang="sv-SE" altLang="fi-FI" sz="1200" i="1" dirty="0" err="1">
                <a:solidFill>
                  <a:srgbClr val="C00000"/>
                </a:solidFill>
                <a:cs typeface="+mn-cs"/>
              </a:rPr>
              <a:t>ongoing</a:t>
            </a:r>
            <a:r>
              <a:rPr lang="mr-IN" altLang="fi-FI" sz="1200" i="1" dirty="0">
                <a:solidFill>
                  <a:srgbClr val="C00000"/>
                </a:solidFill>
              </a:rPr>
              <a:t>…</a:t>
            </a:r>
            <a:endParaRPr lang="sv-SE" altLang="fi-FI" sz="1200" i="1" dirty="0">
              <a:solidFill>
                <a:srgbClr val="C00000"/>
              </a:solidFill>
              <a:cs typeface="+mn-cs"/>
            </a:endParaRPr>
          </a:p>
        </p:txBody>
      </p:sp>
      <p:pic>
        <p:nvPicPr>
          <p:cNvPr id="109583" name="Bildobjekt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61812"/>
            <a:ext cx="3467100" cy="2683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5731629" y="404643"/>
            <a:ext cx="3195553" cy="4274819"/>
          </a:xfrm>
          <a:prstGeom prst="rect">
            <a:avLst/>
          </a:prstGeom>
        </p:spPr>
      </p:pic>
      <p:sp>
        <p:nvSpPr>
          <p:cNvPr id="16" name="Content Placeholder 2">
            <a:extLst>
              <a:ext uri="{FF2B5EF4-FFF2-40B4-BE49-F238E27FC236}">
                <a16:creationId xmlns:a16="http://schemas.microsoft.com/office/drawing/2014/main" xmlns="" id="{4940F246-2548-4097-8AF9-086F4C5326A7}"/>
              </a:ext>
            </a:extLst>
          </p:cNvPr>
          <p:cNvSpPr>
            <a:spLocks noGrp="1"/>
          </p:cNvSpPr>
          <p:nvPr>
            <p:ph idx="1"/>
          </p:nvPr>
        </p:nvSpPr>
        <p:spPr>
          <a:xfrm>
            <a:off x="3238500" y="2261813"/>
            <a:ext cx="2308861" cy="2417649"/>
          </a:xfrm>
        </p:spPr>
        <p:txBody>
          <a:bodyPr>
            <a:normAutofit/>
          </a:bodyPr>
          <a:lstStyle/>
          <a:p>
            <a:pPr lvl="1"/>
            <a:r>
              <a:rPr lang="en-US" dirty="0"/>
              <a:t>BMI was lower in the tx group compared to controls at end of 2 years</a:t>
            </a:r>
          </a:p>
          <a:p>
            <a:pPr lvl="1"/>
            <a:r>
              <a:rPr lang="en-US" dirty="0"/>
              <a:t>Dietary habits were better</a:t>
            </a:r>
          </a:p>
          <a:p>
            <a:pPr lvl="1"/>
            <a:r>
              <a:rPr lang="en-US" dirty="0"/>
              <a:t>Physical activity was higher</a:t>
            </a:r>
          </a:p>
        </p:txBody>
      </p:sp>
    </p:spTree>
    <p:extLst>
      <p:ext uri="{BB962C8B-B14F-4D97-AF65-F5344CB8AC3E}">
        <p14:creationId xmlns:p14="http://schemas.microsoft.com/office/powerpoint/2010/main" val="155020620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8F529757-A9A0-42C1-81FC-6D7E4C1817A1}"/>
              </a:ext>
            </a:extLst>
          </p:cNvPr>
          <p:cNvSpPr>
            <a:spLocks noGrp="1"/>
          </p:cNvSpPr>
          <p:nvPr>
            <p:ph idx="1"/>
          </p:nvPr>
        </p:nvSpPr>
        <p:spPr>
          <a:xfrm>
            <a:off x="1314450" y="2286000"/>
            <a:ext cx="6572250" cy="2686050"/>
          </a:xfrm>
        </p:spPr>
        <p:txBody>
          <a:bodyPr>
            <a:normAutofit/>
          </a:bodyPr>
          <a:lstStyle/>
          <a:p>
            <a:r>
              <a:rPr lang="en-US" dirty="0"/>
              <a:t>FINGER-like multidomain interventions will be adapted and tested across cultures </a:t>
            </a:r>
          </a:p>
          <a:p>
            <a:r>
              <a:rPr lang="en-US" dirty="0"/>
              <a:t>Develop prevention strategies and programs that are accessible, feasible, sustainable and cost effective</a:t>
            </a:r>
          </a:p>
          <a:p>
            <a:r>
              <a:rPr lang="en-US" dirty="0"/>
              <a:t>Other goals</a:t>
            </a:r>
          </a:p>
          <a:p>
            <a:pPr lvl="1"/>
            <a:r>
              <a:rPr lang="en-US" dirty="0"/>
              <a:t>Harmonization of methods and outcomes across sites</a:t>
            </a:r>
          </a:p>
          <a:p>
            <a:pPr lvl="1"/>
            <a:r>
              <a:rPr lang="en-US" dirty="0"/>
              <a:t>Data sharing and collaboration across sites to produce robust results on a large scale</a:t>
            </a:r>
          </a:p>
          <a:p>
            <a:endParaRPr lang="en-US" dirty="0"/>
          </a:p>
        </p:txBody>
      </p:sp>
      <p:pic>
        <p:nvPicPr>
          <p:cNvPr id="5" name="Content Placeholder 8">
            <a:extLst>
              <a:ext uri="{FF2B5EF4-FFF2-40B4-BE49-F238E27FC236}">
                <a16:creationId xmlns:a16="http://schemas.microsoft.com/office/drawing/2014/main" xmlns="" id="{E002ED49-67C3-4094-9320-867B5E5DF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14300"/>
            <a:ext cx="4572000" cy="2000250"/>
          </a:xfrm>
          <a:prstGeom prst="rect">
            <a:avLst/>
          </a:prstGeom>
        </p:spPr>
      </p:pic>
    </p:spTree>
    <p:extLst>
      <p:ext uri="{BB962C8B-B14F-4D97-AF65-F5344CB8AC3E}">
        <p14:creationId xmlns:p14="http://schemas.microsoft.com/office/powerpoint/2010/main" val="22727717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062" y="-227250"/>
            <a:ext cx="6286817" cy="506468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Oval 2"/>
          <p:cNvSpPr/>
          <p:nvPr/>
        </p:nvSpPr>
        <p:spPr>
          <a:xfrm>
            <a:off x="7344697" y="2721078"/>
            <a:ext cx="1283110" cy="530942"/>
          </a:xfrm>
          <a:prstGeom prst="ellipse">
            <a:avLst/>
          </a:prstGeom>
          <a:noFill/>
          <a:ln w="76200">
            <a:solidFill>
              <a:srgbClr val="7030A0"/>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a:solidFill>
                <a:prstClr val="white"/>
              </a:solidFill>
            </a:endParaRPr>
          </a:p>
        </p:txBody>
      </p:sp>
      <p:sp>
        <p:nvSpPr>
          <p:cNvPr id="17" name="Oval 16"/>
          <p:cNvSpPr/>
          <p:nvPr/>
        </p:nvSpPr>
        <p:spPr>
          <a:xfrm>
            <a:off x="2857183" y="1889111"/>
            <a:ext cx="914717" cy="831967"/>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1" fontAlgn="auto" hangingPunct="1">
              <a:spcBef>
                <a:spcPts val="0"/>
              </a:spcBef>
              <a:spcAft>
                <a:spcPts val="0"/>
              </a:spcAft>
            </a:pPr>
            <a:endParaRPr lang="en-US" dirty="0">
              <a:solidFill>
                <a:prstClr val="white"/>
              </a:solidFill>
            </a:endParaRPr>
          </a:p>
        </p:txBody>
      </p:sp>
      <p:sp>
        <p:nvSpPr>
          <p:cNvPr id="7" name="Rectangle 6"/>
          <p:cNvSpPr>
            <a:spLocks noChangeArrowheads="1"/>
          </p:cNvSpPr>
          <p:nvPr/>
        </p:nvSpPr>
        <p:spPr bwMode="auto">
          <a:xfrm>
            <a:off x="222726" y="3495038"/>
            <a:ext cx="5912429" cy="155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1524" tIns="35735" rIns="71524" bIns="35735" anchor="ctr"/>
          <a:lstStyle/>
          <a:p>
            <a:pPr eaLnBrk="1" fontAlgn="auto" hangingPunct="1">
              <a:spcBef>
                <a:spcPts val="0"/>
              </a:spcBef>
              <a:spcAft>
                <a:spcPts val="0"/>
              </a:spcAft>
              <a:defRPr/>
            </a:pPr>
            <a:r>
              <a:rPr lang="en-GB" sz="33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rPr>
              <a:t>Recruitment</a:t>
            </a:r>
            <a:endParaRPr lang="en-GB" sz="21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endParaRPr>
          </a:p>
          <a:p>
            <a:pPr eaLnBrk="1" fontAlgn="auto" hangingPunct="1">
              <a:spcBef>
                <a:spcPts val="0"/>
              </a:spcBef>
              <a:spcAft>
                <a:spcPts val="0"/>
              </a:spcAft>
              <a:defRPr/>
            </a:pPr>
            <a:r>
              <a:rPr lang="en-GB" sz="33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rPr>
              <a:t>  </a:t>
            </a:r>
            <a:r>
              <a:rPr lang="en-GB" sz="24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rPr>
              <a:t>2 Vanguard Sites identified</a:t>
            </a:r>
          </a:p>
          <a:p>
            <a:pPr eaLnBrk="1" fontAlgn="auto" hangingPunct="1">
              <a:spcBef>
                <a:spcPts val="0"/>
              </a:spcBef>
              <a:spcAft>
                <a:spcPts val="0"/>
              </a:spcAft>
              <a:defRPr/>
            </a:pPr>
            <a:r>
              <a:rPr lang="en-GB" sz="24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rPr>
              <a:t>   3 sites TBA</a:t>
            </a:r>
          </a:p>
        </p:txBody>
      </p:sp>
      <p:sp>
        <p:nvSpPr>
          <p:cNvPr id="9" name="TextBox 8"/>
          <p:cNvSpPr txBox="1"/>
          <p:nvPr/>
        </p:nvSpPr>
        <p:spPr>
          <a:xfrm>
            <a:off x="7344697" y="2305094"/>
            <a:ext cx="1341240" cy="346249"/>
          </a:xfrm>
          <a:prstGeom prst="rect">
            <a:avLst/>
          </a:prstGeom>
          <a:solidFill>
            <a:schemeClr val="bg1">
              <a:lumMod val="85000"/>
            </a:schemeClr>
          </a:solidFill>
          <a:ln>
            <a:noFill/>
          </a:ln>
          <a:effectLst>
            <a:outerShdw blurRad="63500" sx="102000" sy="102000" algn="ctr" rotWithShape="0">
              <a:prstClr val="black">
                <a:alpha val="40000"/>
              </a:prstClr>
            </a:outerShdw>
          </a:effectLst>
        </p:spPr>
        <p:txBody>
          <a:bodyPr wrap="none" lIns="68580" tIns="34290" rIns="68580" bIns="34290" rtlCol="0">
            <a:spAutoFit/>
          </a:bodyPr>
          <a:lstStyle/>
          <a:p>
            <a:pPr eaLnBrk="1" fontAlgn="auto" hangingPunct="1">
              <a:spcBef>
                <a:spcPts val="0"/>
              </a:spcBef>
              <a:spcAft>
                <a:spcPts val="0"/>
              </a:spcAft>
            </a:pPr>
            <a:r>
              <a:rPr lang="en-US" b="1">
                <a:solidFill>
                  <a:srgbClr val="7030A0"/>
                </a:solidFill>
                <a:latin typeface="Calibri"/>
                <a:cs typeface="+mn-cs"/>
              </a:rPr>
              <a:t>Wake Forest</a:t>
            </a:r>
          </a:p>
        </p:txBody>
      </p:sp>
      <p:sp>
        <p:nvSpPr>
          <p:cNvPr id="10" name="TextBox 9"/>
          <p:cNvSpPr txBox="1"/>
          <p:nvPr/>
        </p:nvSpPr>
        <p:spPr>
          <a:xfrm>
            <a:off x="2774608" y="1474130"/>
            <a:ext cx="997292" cy="346249"/>
          </a:xfrm>
          <a:prstGeom prst="rect">
            <a:avLst/>
          </a:prstGeom>
          <a:solidFill>
            <a:schemeClr val="bg1">
              <a:lumMod val="85000"/>
            </a:schemeClr>
          </a:solidFill>
          <a:ln>
            <a:noFill/>
          </a:ln>
          <a:effectLst>
            <a:outerShdw blurRad="63500" sx="102000" sy="102000" algn="ctr" rotWithShape="0">
              <a:prstClr val="black">
                <a:alpha val="40000"/>
              </a:prstClr>
            </a:outerShdw>
          </a:effectLst>
        </p:spPr>
        <p:txBody>
          <a:bodyPr wrap="none" lIns="68580" tIns="34290" rIns="68580" bIns="34290" rtlCol="0">
            <a:spAutoFit/>
          </a:bodyPr>
          <a:lstStyle/>
          <a:p>
            <a:pPr eaLnBrk="1" fontAlgn="auto" hangingPunct="1">
              <a:spcBef>
                <a:spcPts val="0"/>
              </a:spcBef>
              <a:spcAft>
                <a:spcPts val="0"/>
              </a:spcAft>
            </a:pPr>
            <a:r>
              <a:rPr lang="en-US" b="1" dirty="0">
                <a:solidFill>
                  <a:srgbClr val="7030A0"/>
                </a:solidFill>
                <a:latin typeface="Calibri"/>
                <a:cs typeface="+mn-cs"/>
              </a:rPr>
              <a:t>UC-Davis</a:t>
            </a:r>
          </a:p>
        </p:txBody>
      </p:sp>
      <p:pic>
        <p:nvPicPr>
          <p:cNvPr id="11" name="Picture 10" descr="C:\Users\hsnyder\Desktop\US POINTER\USPointer_color.jpg">
            <a:extLst>
              <a:ext uri="{FF2B5EF4-FFF2-40B4-BE49-F238E27FC236}">
                <a16:creationId xmlns:a16="http://schemas.microsoft.com/office/drawing/2014/main" xmlns="" id="{3473A37A-40C3-422A-9D82-7C5CFBEC8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74" y="285565"/>
            <a:ext cx="2081366" cy="6192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78730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TextBox 18"/>
          <p:cNvSpPr txBox="1">
            <a:spLocks noChangeArrowheads="1"/>
          </p:cNvSpPr>
          <p:nvPr/>
        </p:nvSpPr>
        <p:spPr bwMode="auto">
          <a:xfrm>
            <a:off x="4062800" y="1112950"/>
            <a:ext cx="4985876" cy="41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2100" b="1" dirty="0">
                <a:solidFill>
                  <a:srgbClr val="000000"/>
                </a:solidFill>
                <a:latin typeface="Calibri" charset="0"/>
                <a:sym typeface="Arial" charset="0"/>
              </a:rPr>
              <a:t>Structured Lifestyle Intervention</a:t>
            </a:r>
          </a:p>
        </p:txBody>
      </p:sp>
      <p:sp>
        <p:nvSpPr>
          <p:cNvPr id="165892" name="TextBox 19"/>
          <p:cNvSpPr txBox="1">
            <a:spLocks noChangeArrowheads="1"/>
          </p:cNvSpPr>
          <p:nvPr/>
        </p:nvSpPr>
        <p:spPr bwMode="auto">
          <a:xfrm>
            <a:off x="24496" y="1111166"/>
            <a:ext cx="4005122" cy="41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eaLnBrk="1" hangingPunct="1"/>
            <a:r>
              <a:rPr lang="en-US" altLang="x-none" sz="2100" b="1" dirty="0">
                <a:solidFill>
                  <a:srgbClr val="000000"/>
                </a:solidFill>
                <a:latin typeface="Calibri" charset="0"/>
                <a:sym typeface="Arial" charset="0"/>
              </a:rPr>
              <a:t>Self-Guided Lifestyle Intervention</a:t>
            </a:r>
          </a:p>
        </p:txBody>
      </p:sp>
      <p:sp>
        <p:nvSpPr>
          <p:cNvPr id="22" name="Rectangle 21"/>
          <p:cNvSpPr>
            <a:spLocks noChangeArrowheads="1"/>
          </p:cNvSpPr>
          <p:nvPr/>
        </p:nvSpPr>
        <p:spPr bwMode="auto">
          <a:xfrm>
            <a:off x="61578" y="1521648"/>
            <a:ext cx="3929063" cy="3551570"/>
          </a:xfrm>
          <a:prstGeom prst="rect">
            <a:avLst/>
          </a:prstGeom>
          <a:noFill/>
          <a:ln w="9525">
            <a:solidFill>
              <a:srgbClr val="532A67"/>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91430" tIns="45715" rIns="91430" bIns="45715" anchor="ctr"/>
          <a:lstStyle>
            <a:lvl1pPr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endParaRPr lang="en-US" altLang="x-none">
              <a:solidFill>
                <a:srgbClr val="FFFFFF"/>
              </a:solidFill>
              <a:latin typeface="Calibri" charset="0"/>
              <a:sym typeface="Arial" charset="0"/>
            </a:endParaRPr>
          </a:p>
        </p:txBody>
      </p:sp>
      <p:sp>
        <p:nvSpPr>
          <p:cNvPr id="165900" name="TextBox 27"/>
          <p:cNvSpPr txBox="1">
            <a:spLocks noChangeArrowheads="1"/>
          </p:cNvSpPr>
          <p:nvPr/>
        </p:nvSpPr>
        <p:spPr bwMode="auto">
          <a:xfrm>
            <a:off x="23478" y="3242054"/>
            <a:ext cx="2620171" cy="1269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marL="342900" indent="-342900" defTabSz="455613">
              <a:defRPr sz="2400">
                <a:solidFill>
                  <a:schemeClr val="tx1"/>
                </a:solidFill>
                <a:latin typeface="Times" charset="0"/>
                <a:ea typeface="MS PGothic" charset="-128"/>
              </a:defRPr>
            </a:lvl1pPr>
            <a:lvl2pPr indent="-284163"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marL="123825" lvl="1" indent="-123825">
              <a:spcBef>
                <a:spcPts val="600"/>
              </a:spcBef>
              <a:buFont typeface="Arial" charset="0"/>
              <a:buChar char="•"/>
            </a:pPr>
            <a:r>
              <a:rPr lang="en-US" altLang="x-none" sz="1700" b="1" dirty="0">
                <a:solidFill>
                  <a:srgbClr val="000000"/>
                </a:solidFill>
                <a:latin typeface="Calibri" charset="0"/>
                <a:sym typeface="Arial" charset="0"/>
              </a:rPr>
              <a:t>Education &amp; Support: </a:t>
            </a:r>
            <a:r>
              <a:rPr lang="en-US" altLang="x-none" sz="1500" dirty="0">
                <a:solidFill>
                  <a:srgbClr val="000000"/>
                </a:solidFill>
                <a:latin typeface="Calibri" charset="0"/>
                <a:sym typeface="Arial" charset="0"/>
              </a:rPr>
              <a:t>Group meetings 2-3 times per year to provide tangible resources &amp; encouragement to support </a:t>
            </a:r>
            <a:r>
              <a:rPr lang="en-US" altLang="x-none" sz="1500">
                <a:solidFill>
                  <a:srgbClr val="000000"/>
                </a:solidFill>
                <a:latin typeface="Calibri" charset="0"/>
                <a:sym typeface="Arial" charset="0"/>
              </a:rPr>
              <a:t>self-selected plans</a:t>
            </a:r>
            <a:endParaRPr lang="en-US" altLang="x-none" sz="1500" dirty="0">
              <a:solidFill>
                <a:srgbClr val="000000"/>
              </a:solidFill>
              <a:latin typeface="Calibri" charset="0"/>
              <a:sym typeface="Arial" charset="0"/>
            </a:endParaRPr>
          </a:p>
        </p:txBody>
      </p:sp>
      <p:sp>
        <p:nvSpPr>
          <p:cNvPr id="165904" name="Rectangle 30"/>
          <p:cNvSpPr>
            <a:spLocks noChangeArrowheads="1"/>
          </p:cNvSpPr>
          <p:nvPr/>
        </p:nvSpPr>
        <p:spPr bwMode="auto">
          <a:xfrm>
            <a:off x="1" y="18878"/>
            <a:ext cx="9150350" cy="94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a:endParaRPr lang="en-US" altLang="x-none"/>
          </a:p>
        </p:txBody>
      </p:sp>
      <p:sp>
        <p:nvSpPr>
          <p:cNvPr id="32" name="Rectangle 31"/>
          <p:cNvSpPr>
            <a:spLocks noChangeArrowheads="1"/>
          </p:cNvSpPr>
          <p:nvPr/>
        </p:nvSpPr>
        <p:spPr bwMode="auto">
          <a:xfrm>
            <a:off x="3162300" y="143220"/>
            <a:ext cx="2819400"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1524" tIns="35735" rIns="71524" bIns="35735" anchor="ctr"/>
          <a:lstStyle/>
          <a:p>
            <a:pPr algn="ctr">
              <a:buFont typeface="Wingdings" charset="0"/>
              <a:buNone/>
              <a:defRPr/>
            </a:pPr>
            <a:r>
              <a:rPr lang="en-GB" sz="32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rPr>
              <a:t>Interventions</a:t>
            </a:r>
            <a:endParaRPr lang="en-US" sz="3200" b="1" dirty="0">
              <a:solidFill>
                <a:srgbClr val="532A67"/>
              </a:solidFill>
              <a:effectLst>
                <a:outerShdw blurRad="63500" sx="102000" sy="102000" algn="ctr" rotWithShape="0">
                  <a:prstClr val="black">
                    <a:alpha val="40000"/>
                  </a:prstClr>
                </a:outerShdw>
              </a:effectLst>
              <a:latin typeface="Arial" charset="0"/>
              <a:ea typeface="MS PGothic" charset="0"/>
              <a:cs typeface="MS PGothic" charset="0"/>
            </a:endParaRPr>
          </a:p>
        </p:txBody>
      </p:sp>
      <p:sp>
        <p:nvSpPr>
          <p:cNvPr id="5" name="Rectangle 4"/>
          <p:cNvSpPr/>
          <p:nvPr/>
        </p:nvSpPr>
        <p:spPr>
          <a:xfrm>
            <a:off x="-4790" y="4522624"/>
            <a:ext cx="3725235" cy="561596"/>
          </a:xfrm>
          <a:prstGeom prst="rect">
            <a:avLst/>
          </a:prstGeom>
        </p:spPr>
        <p:txBody>
          <a:bodyPr wrap="square" lIns="68580" tIns="34290" rIns="68580" bIns="34290">
            <a:spAutoFit/>
          </a:bodyPr>
          <a:lstStyle/>
          <a:p>
            <a:pPr marL="171450" indent="-120254">
              <a:spcBef>
                <a:spcPts val="900"/>
              </a:spcBef>
              <a:buFont typeface="Arial" charset="0"/>
              <a:buChar char="•"/>
            </a:pPr>
            <a:r>
              <a:rPr lang="en-US" altLang="x-none" sz="1700" b="1" dirty="0">
                <a:solidFill>
                  <a:srgbClr val="000000"/>
                </a:solidFill>
                <a:latin typeface="Calibri" charset="0"/>
                <a:sym typeface="Arial" charset="0"/>
              </a:rPr>
              <a:t>Guideline-Based Health Monitoring</a:t>
            </a:r>
            <a:r>
              <a:rPr lang="en-US" altLang="x-none" sz="1700" dirty="0">
                <a:solidFill>
                  <a:srgbClr val="000000"/>
                </a:solidFill>
                <a:latin typeface="Calibri" charset="0"/>
                <a:sym typeface="Arial" charset="0"/>
              </a:rPr>
              <a:t>:   </a:t>
            </a:r>
            <a:r>
              <a:rPr lang="en-US" altLang="x-none" sz="1500" dirty="0">
                <a:solidFill>
                  <a:srgbClr val="000000"/>
                </a:solidFill>
                <a:latin typeface="Calibri" charset="0"/>
                <a:sym typeface="Arial" charset="0"/>
              </a:rPr>
              <a:t>Annual physical exam &amp; blood tests </a:t>
            </a:r>
          </a:p>
        </p:txBody>
      </p:sp>
      <p:pic>
        <p:nvPicPr>
          <p:cNvPr id="23" name="Picture 22" descr="C:\Users\hsnyder\Desktop\US POINTER\USPointer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00"/>
            <a:ext cx="2081366" cy="619207"/>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mage result for group exercise diversity older ad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622" t="8568" r="3791" b="5802"/>
          <a:stretch/>
        </p:blipFill>
        <p:spPr bwMode="auto">
          <a:xfrm>
            <a:off x="1191561" y="1659205"/>
            <a:ext cx="2729708" cy="14314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l="13635" t="-89" r="9538"/>
          <a:stretch>
            <a:fillRect/>
          </a:stretch>
        </p:blipFill>
        <p:spPr bwMode="auto">
          <a:xfrm>
            <a:off x="2458346" y="2861815"/>
            <a:ext cx="1471410" cy="955982"/>
          </a:xfrm>
          <a:prstGeom prst="rect">
            <a:avLst/>
          </a:prstGeom>
          <a:noFill/>
          <a:ln>
            <a:noFill/>
          </a:ln>
          <a:effectLst>
            <a:outerShdw blurRad="63500" sx="102000" sy="102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4046538" y="1525156"/>
            <a:ext cx="4984751" cy="3602543"/>
            <a:chOff x="5395384" y="2033541"/>
            <a:chExt cx="6646334" cy="4803391"/>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596" y="2171473"/>
              <a:ext cx="2484004" cy="1763670"/>
            </a:xfrm>
            <a:prstGeom prst="rect">
              <a:avLst/>
            </a:prstGeom>
            <a:noFill/>
            <a:ln>
              <a:noFill/>
            </a:ln>
            <a:effectLst>
              <a:outerShdw blurRad="63500" sx="102000" sy="102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5395384" y="2033541"/>
              <a:ext cx="6646333" cy="4730749"/>
            </a:xfrm>
            <a:prstGeom prst="rect">
              <a:avLst/>
            </a:prstGeom>
            <a:noFill/>
            <a:ln w="9525">
              <a:solidFill>
                <a:srgbClr val="532A67"/>
              </a:solidFill>
              <a:miter lim="800000"/>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121907" tIns="60953" rIns="121907" bIns="60953" anchor="ctr"/>
            <a:lstStyle>
              <a:lvl1pPr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endParaRPr lang="en-US" altLang="x-none">
                <a:solidFill>
                  <a:srgbClr val="FFFFFF"/>
                </a:solidFill>
                <a:latin typeface="Calibri" charset="0"/>
                <a:sym typeface="Arial"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3769" y="3528826"/>
              <a:ext cx="1160023" cy="970632"/>
            </a:xfrm>
            <a:prstGeom prst="rect">
              <a:avLst/>
            </a:prstGeom>
            <a:noFill/>
            <a:ln>
              <a:noFill/>
            </a:ln>
            <a:effectLst>
              <a:outerShdw blurRad="63500" sx="102000" sy="102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6" name="TextBox 23"/>
            <p:cNvSpPr txBox="1">
              <a:spLocks noChangeArrowheads="1"/>
            </p:cNvSpPr>
            <p:nvPr/>
          </p:nvSpPr>
          <p:spPr bwMode="auto">
            <a:xfrm>
              <a:off x="8172450" y="2063176"/>
              <a:ext cx="3818468" cy="820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7" tIns="60953" rIns="121907" bIns="60953">
              <a:spAutoFit/>
            </a:bodyPr>
            <a:lstStyle>
              <a:lvl1pPr marL="169863" indent="-169863"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eaLnBrk="1" hangingPunct="1">
                <a:buFont typeface="Arial" charset="0"/>
                <a:buChar char="•"/>
              </a:pPr>
              <a:r>
                <a:rPr lang="en-US" altLang="x-none" sz="1700" b="1" dirty="0">
                  <a:solidFill>
                    <a:srgbClr val="000000"/>
                  </a:solidFill>
                  <a:latin typeface="Calibri" charset="0"/>
                  <a:sym typeface="Arial" charset="0"/>
                </a:rPr>
                <a:t>Exercise</a:t>
              </a:r>
              <a:r>
                <a:rPr lang="en-US" altLang="x-none" sz="1600" dirty="0">
                  <a:solidFill>
                    <a:srgbClr val="000000"/>
                  </a:solidFill>
                  <a:latin typeface="Calibri" charset="0"/>
                  <a:sym typeface="Arial" charset="0"/>
                </a:rPr>
                <a:t> </a:t>
              </a:r>
              <a:r>
                <a:rPr lang="en-US" altLang="x-none" sz="1500" dirty="0">
                  <a:solidFill>
                    <a:srgbClr val="000000"/>
                  </a:solidFill>
                  <a:latin typeface="Calibri" charset="0"/>
                  <a:sym typeface="Arial" charset="0"/>
                </a:rPr>
                <a:t>(mostly aerobic)</a:t>
              </a:r>
              <a:r>
                <a:rPr lang="en-US" altLang="x-none" sz="1700" dirty="0">
                  <a:solidFill>
                    <a:srgbClr val="000000"/>
                  </a:solidFill>
                  <a:latin typeface="Calibri" charset="0"/>
                  <a:sym typeface="Arial" charset="0"/>
                </a:rPr>
                <a:t>:</a:t>
              </a:r>
              <a:r>
                <a:rPr lang="en-US" altLang="x-none" sz="1500" dirty="0">
                  <a:solidFill>
                    <a:srgbClr val="000000"/>
                  </a:solidFill>
                  <a:latin typeface="Calibri" charset="0"/>
                  <a:sym typeface="Arial" charset="0"/>
                </a:rPr>
                <a:t> 4x per week primarily at a YMCA</a:t>
              </a:r>
            </a:p>
          </p:txBody>
        </p:sp>
        <p:sp>
          <p:nvSpPr>
            <p:cNvPr id="165897" name="TextBox 24"/>
            <p:cNvSpPr txBox="1">
              <a:spLocks noChangeArrowheads="1"/>
            </p:cNvSpPr>
            <p:nvPr/>
          </p:nvSpPr>
          <p:spPr bwMode="auto">
            <a:xfrm>
              <a:off x="8172450" y="2975116"/>
              <a:ext cx="3869268" cy="1128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07" tIns="60953" rIns="121907" bIns="60953">
              <a:spAutoFit/>
            </a:bodyPr>
            <a:lstStyle>
              <a:lvl1pPr marL="169863" indent="-169863"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eaLnBrk="1" hangingPunct="1">
                <a:buFont typeface="Arial" charset="0"/>
                <a:buChar char="•"/>
              </a:pPr>
              <a:r>
                <a:rPr lang="en-US" altLang="x-none" sz="1700" b="1" dirty="0">
                  <a:solidFill>
                    <a:srgbClr val="000000"/>
                  </a:solidFill>
                  <a:latin typeface="Calibri" charset="0"/>
                  <a:sym typeface="Arial" charset="0"/>
                </a:rPr>
                <a:t>Nutrition</a:t>
              </a:r>
              <a:r>
                <a:rPr lang="en-US" altLang="x-none" sz="1700" dirty="0">
                  <a:solidFill>
                    <a:srgbClr val="000000"/>
                  </a:solidFill>
                  <a:latin typeface="Calibri" charset="0"/>
                  <a:sym typeface="Arial" charset="0"/>
                </a:rPr>
                <a:t>:</a:t>
              </a:r>
              <a:r>
                <a:rPr lang="en-US" altLang="x-none" sz="1600" dirty="0">
                  <a:solidFill>
                    <a:srgbClr val="000000"/>
                  </a:solidFill>
                  <a:latin typeface="Calibri" charset="0"/>
                  <a:sym typeface="Arial" charset="0"/>
                </a:rPr>
                <a:t> </a:t>
              </a:r>
              <a:r>
                <a:rPr lang="en-US" altLang="x-none" sz="1500" dirty="0">
                  <a:solidFill>
                    <a:srgbClr val="000000"/>
                  </a:solidFill>
                  <a:latin typeface="Calibri" charset="0"/>
                  <a:sym typeface="Arial" charset="0"/>
                </a:rPr>
                <a:t>MIND diet (modified Mediterranean and DASH)</a:t>
              </a:r>
            </a:p>
          </p:txBody>
        </p:sp>
        <p:sp>
          <p:nvSpPr>
            <p:cNvPr id="165898" name="TextBox 25"/>
            <p:cNvSpPr txBox="1">
              <a:spLocks noChangeArrowheads="1"/>
            </p:cNvSpPr>
            <p:nvPr/>
          </p:nvSpPr>
          <p:spPr bwMode="auto">
            <a:xfrm>
              <a:off x="8172450" y="3849965"/>
              <a:ext cx="3869268" cy="1744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07" tIns="60953" rIns="121907" bIns="60953">
              <a:spAutoFit/>
            </a:bodyPr>
            <a:lstStyle>
              <a:lvl1pPr marL="169863" indent="-169863"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eaLnBrk="1" hangingPunct="1">
                <a:buFont typeface="Arial" charset="0"/>
                <a:buChar char="•"/>
              </a:pPr>
              <a:r>
                <a:rPr lang="en-US" altLang="x-none" sz="1700" b="1" dirty="0">
                  <a:solidFill>
                    <a:srgbClr val="000000"/>
                  </a:solidFill>
                  <a:latin typeface="Calibri" charset="0"/>
                  <a:sym typeface="Arial" charset="0"/>
                </a:rPr>
                <a:t>Cognitive Stimulation</a:t>
              </a:r>
              <a:r>
                <a:rPr lang="en-US" altLang="x-none" sz="1700" dirty="0">
                  <a:solidFill>
                    <a:srgbClr val="000000"/>
                  </a:solidFill>
                  <a:latin typeface="Calibri" charset="0"/>
                  <a:sym typeface="Arial" charset="0"/>
                </a:rPr>
                <a:t>: </a:t>
              </a:r>
              <a:r>
                <a:rPr lang="en-US" altLang="x-none" sz="1500" dirty="0">
                  <a:solidFill>
                    <a:srgbClr val="000000"/>
                  </a:solidFill>
                  <a:latin typeface="Calibri" charset="0"/>
                  <a:sym typeface="Arial" charset="0"/>
                </a:rPr>
                <a:t>Computer cognitive training (BrainHQ), regular group meetings to encourage social/intellectual challenge</a:t>
              </a:r>
            </a:p>
          </p:txBody>
        </p:sp>
        <p:sp>
          <p:nvSpPr>
            <p:cNvPr id="165899" name="TextBox 26"/>
            <p:cNvSpPr txBox="1">
              <a:spLocks noChangeArrowheads="1"/>
            </p:cNvSpPr>
            <p:nvPr/>
          </p:nvSpPr>
          <p:spPr bwMode="auto">
            <a:xfrm>
              <a:off x="8172450" y="5667400"/>
              <a:ext cx="3818468" cy="1169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07" tIns="60953" rIns="121907" bIns="60953">
              <a:spAutoFit/>
            </a:bodyPr>
            <a:lstStyle>
              <a:lvl1pPr marL="169863" indent="-169863" defTabSz="455613">
                <a:defRPr sz="2400">
                  <a:solidFill>
                    <a:schemeClr val="tx1"/>
                  </a:solidFill>
                  <a:latin typeface="Times" charset="0"/>
                  <a:ea typeface="MS PGothic" charset="-128"/>
                </a:defRPr>
              </a:lvl1pPr>
              <a:lvl2pPr marL="742950" indent="-285750" defTabSz="455613">
                <a:defRPr sz="2400">
                  <a:solidFill>
                    <a:schemeClr val="tx1"/>
                  </a:solidFill>
                  <a:latin typeface="Times" charset="0"/>
                  <a:ea typeface="MS PGothic" charset="-128"/>
                </a:defRPr>
              </a:lvl2pPr>
              <a:lvl3pPr marL="1143000" indent="-228600" defTabSz="455613">
                <a:defRPr sz="2400">
                  <a:solidFill>
                    <a:schemeClr val="tx1"/>
                  </a:solidFill>
                  <a:latin typeface="Times" charset="0"/>
                  <a:ea typeface="MS PGothic" charset="-128"/>
                </a:defRPr>
              </a:lvl3pPr>
              <a:lvl4pPr marL="1600200" indent="-228600" defTabSz="455613">
                <a:defRPr sz="2400">
                  <a:solidFill>
                    <a:schemeClr val="tx1"/>
                  </a:solidFill>
                  <a:latin typeface="Times" charset="0"/>
                  <a:ea typeface="MS PGothic" charset="-128"/>
                </a:defRPr>
              </a:lvl4pPr>
              <a:lvl5pPr marL="2057400" indent="-228600" defTabSz="455613">
                <a:defRPr sz="2400">
                  <a:solidFill>
                    <a:schemeClr val="tx1"/>
                  </a:solidFill>
                  <a:latin typeface="Times" charset="0"/>
                  <a:ea typeface="MS PGothic" charset="-128"/>
                </a:defRPr>
              </a:lvl5pPr>
              <a:lvl6pPr marL="2514600" indent="-228600" defTabSz="455613" eaLnBrk="0" fontAlgn="base" hangingPunct="0">
                <a:spcBef>
                  <a:spcPct val="0"/>
                </a:spcBef>
                <a:spcAft>
                  <a:spcPct val="0"/>
                </a:spcAft>
                <a:defRPr sz="2400">
                  <a:solidFill>
                    <a:schemeClr val="tx1"/>
                  </a:solidFill>
                  <a:latin typeface="Times" charset="0"/>
                  <a:ea typeface="MS PGothic" charset="-128"/>
                </a:defRPr>
              </a:lvl6pPr>
              <a:lvl7pPr marL="2971800" indent="-228600" defTabSz="455613" eaLnBrk="0" fontAlgn="base" hangingPunct="0">
                <a:spcBef>
                  <a:spcPct val="0"/>
                </a:spcBef>
                <a:spcAft>
                  <a:spcPct val="0"/>
                </a:spcAft>
                <a:defRPr sz="2400">
                  <a:solidFill>
                    <a:schemeClr val="tx1"/>
                  </a:solidFill>
                  <a:latin typeface="Times" charset="0"/>
                  <a:ea typeface="MS PGothic" charset="-128"/>
                </a:defRPr>
              </a:lvl7pPr>
              <a:lvl8pPr marL="3429000" indent="-228600" defTabSz="455613" eaLnBrk="0" fontAlgn="base" hangingPunct="0">
                <a:spcBef>
                  <a:spcPct val="0"/>
                </a:spcBef>
                <a:spcAft>
                  <a:spcPct val="0"/>
                </a:spcAft>
                <a:defRPr sz="2400">
                  <a:solidFill>
                    <a:schemeClr val="tx1"/>
                  </a:solidFill>
                  <a:latin typeface="Times" charset="0"/>
                  <a:ea typeface="MS PGothic" charset="-128"/>
                </a:defRPr>
              </a:lvl8pPr>
              <a:lvl9pPr marL="3886200" indent="-228600" defTabSz="455613" eaLnBrk="0" fontAlgn="base" hangingPunct="0">
                <a:spcBef>
                  <a:spcPct val="0"/>
                </a:spcBef>
                <a:spcAft>
                  <a:spcPct val="0"/>
                </a:spcAft>
                <a:defRPr sz="2400">
                  <a:solidFill>
                    <a:schemeClr val="tx1"/>
                  </a:solidFill>
                  <a:latin typeface="Times" charset="0"/>
                  <a:ea typeface="MS PGothic" charset="-128"/>
                </a:defRPr>
              </a:lvl9pPr>
            </a:lstStyle>
            <a:p>
              <a:pPr eaLnBrk="1" hangingPunct="1">
                <a:buFont typeface="Arial" charset="0"/>
                <a:buChar char="•"/>
              </a:pPr>
              <a:r>
                <a:rPr lang="en-US" altLang="x-none" sz="1700" b="1" dirty="0">
                  <a:solidFill>
                    <a:srgbClr val="000000"/>
                  </a:solidFill>
                  <a:latin typeface="Calibri" charset="0"/>
                  <a:sym typeface="Arial" charset="0"/>
                </a:rPr>
                <a:t>Guideline-Based Health Coaching</a:t>
              </a:r>
              <a:r>
                <a:rPr lang="en-US" altLang="x-none" sz="1700" dirty="0">
                  <a:solidFill>
                    <a:srgbClr val="000000"/>
                  </a:solidFill>
                  <a:latin typeface="Calibri" charset="0"/>
                  <a:sym typeface="Arial" charset="0"/>
                </a:rPr>
                <a:t>: </a:t>
              </a:r>
              <a:r>
                <a:rPr lang="en-US" altLang="x-none" sz="1500" dirty="0">
                  <a:solidFill>
                    <a:srgbClr val="000000"/>
                  </a:solidFill>
                  <a:latin typeface="Calibri" charset="0"/>
                  <a:sym typeface="Arial" charset="0"/>
                </a:rPr>
                <a:t>Frequent exams, </a:t>
              </a:r>
              <a:r>
                <a:rPr lang="en-US" altLang="x-none" sz="1500">
                  <a:solidFill>
                    <a:srgbClr val="000000"/>
                  </a:solidFill>
                  <a:latin typeface="Calibri" charset="0"/>
                  <a:sym typeface="Arial" charset="0"/>
                </a:rPr>
                <a:t>blood tests &amp; </a:t>
              </a:r>
              <a:r>
                <a:rPr lang="en-US" altLang="x-none" sz="1500" dirty="0">
                  <a:solidFill>
                    <a:srgbClr val="000000"/>
                  </a:solidFill>
                  <a:latin typeface="Calibri" charset="0"/>
                  <a:sym typeface="Arial" charset="0"/>
                </a:rPr>
                <a:t>goal-setting</a:t>
              </a:r>
            </a:p>
          </p:txBody>
        </p:sp>
        <p:pic>
          <p:nvPicPr>
            <p:cNvPr id="5128" name="Picture 8" descr="mage result for puzzle older adult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77" t="2608" r="11007" b="6169"/>
            <a:stretch/>
          </p:blipFill>
          <p:spPr bwMode="auto">
            <a:xfrm>
              <a:off x="6657017" y="3980452"/>
              <a:ext cx="1583164" cy="127683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nvGrpSpPr>
            <p:cNvPr id="165903" name="Group 22"/>
            <p:cNvGrpSpPr>
              <a:grpSpLocks/>
            </p:cNvGrpSpPr>
            <p:nvPr/>
          </p:nvGrpSpPr>
          <p:grpSpPr bwMode="auto">
            <a:xfrm>
              <a:off x="5501459" y="4861408"/>
              <a:ext cx="2703613" cy="1830916"/>
              <a:chOff x="1650952" y="3105161"/>
              <a:chExt cx="2610643" cy="1776359"/>
            </a:xfrm>
          </p:grpSpPr>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rcRect l="13635" t="-89" r="9538"/>
              <a:stretch>
                <a:fillRect/>
              </a:stretch>
            </p:blipFill>
            <p:spPr bwMode="auto">
              <a:xfrm>
                <a:off x="1650952" y="3105161"/>
                <a:ext cx="1609422" cy="1048578"/>
              </a:xfrm>
              <a:prstGeom prst="rect">
                <a:avLst/>
              </a:prstGeom>
              <a:noFill/>
              <a:ln>
                <a:noFill/>
              </a:ln>
              <a:effectLst>
                <a:outerShdw blurRad="63500" sx="102000" sy="102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rcRect l="13635" t="-89" r="9538"/>
              <a:stretch>
                <a:fillRect/>
              </a:stretch>
            </p:blipFill>
            <p:spPr bwMode="auto">
              <a:xfrm>
                <a:off x="2532853" y="3755203"/>
                <a:ext cx="1728742" cy="1126317"/>
              </a:xfrm>
              <a:prstGeom prst="rect">
                <a:avLst/>
              </a:prstGeom>
              <a:noFill/>
              <a:ln>
                <a:noFill/>
              </a:ln>
              <a:effectLst>
                <a:outerShdw blurRad="63500" sx="102000" sy="102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0611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35293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Rectangle 1"/>
          <p:cNvSpPr/>
          <p:nvPr/>
        </p:nvSpPr>
        <p:spPr>
          <a:xfrm>
            <a:off x="3088" y="-5201"/>
            <a:ext cx="9140912" cy="84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itle 1"/>
          <p:cNvSpPr txBox="1">
            <a:spLocks/>
          </p:cNvSpPr>
          <p:nvPr/>
        </p:nvSpPr>
        <p:spPr>
          <a:xfrm>
            <a:off x="214003" y="1064447"/>
            <a:ext cx="6736114" cy="3851069"/>
          </a:xfrm>
          <a:prstGeom prst="rect">
            <a:avLst/>
          </a:prstGeom>
        </p:spPr>
        <p:txBody>
          <a:bodyPr lIns="91438" tIns="45719" rIns="91438" bIns="45719"/>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charset="0"/>
              <a:buChar char="•"/>
            </a:pPr>
            <a:r>
              <a:rPr lang="en-US" sz="2100" b="1" dirty="0">
                <a:solidFill>
                  <a:schemeClr val="bg1"/>
                </a:solidFill>
                <a:latin typeface="Arial" charset="0"/>
                <a:ea typeface="Arial" charset="0"/>
                <a:cs typeface="Arial" charset="0"/>
              </a:rPr>
              <a:t>To test whether FINGER findings can be replicated in a heterogeneous cohort of older Americans who are at risk for cognitive decline and AD, using a more pragmatic trial approach</a:t>
            </a:r>
          </a:p>
          <a:p>
            <a:pPr marL="342900" indent="-342900" algn="l">
              <a:spcBef>
                <a:spcPts val="2250"/>
              </a:spcBef>
              <a:buFont typeface="Arial" charset="0"/>
              <a:buChar char="•"/>
            </a:pPr>
            <a:r>
              <a:rPr lang="en-US" sz="2100" b="1" dirty="0">
                <a:solidFill>
                  <a:schemeClr val="bg1"/>
                </a:solidFill>
                <a:latin typeface="Arial" charset="0"/>
                <a:ea typeface="Arial" charset="0"/>
                <a:cs typeface="Arial" charset="0"/>
              </a:rPr>
              <a:t>To adapt FINGER lifestyle interventions to fit into American culture</a:t>
            </a:r>
          </a:p>
          <a:p>
            <a:pPr marL="342900" indent="-342900" algn="l">
              <a:spcBef>
                <a:spcPts val="2250"/>
              </a:spcBef>
              <a:buFont typeface="Arial" charset="0"/>
              <a:buChar char="•"/>
            </a:pPr>
            <a:r>
              <a:rPr lang="en-US" sz="2100" b="1" dirty="0">
                <a:solidFill>
                  <a:schemeClr val="bg1"/>
                </a:solidFill>
                <a:latin typeface="Arial" charset="0"/>
                <a:ea typeface="Arial" charset="0"/>
                <a:cs typeface="Arial" charset="0"/>
              </a:rPr>
              <a:t>To identify and develop a community-based infrastructure that could support a sustainable brain health lifestyle program if the trial results are positive</a:t>
            </a:r>
          </a:p>
        </p:txBody>
      </p:sp>
      <p:pic>
        <p:nvPicPr>
          <p:cNvPr id="12"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1355" y="1377613"/>
            <a:ext cx="2462645" cy="3329167"/>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C:\Users\hsnyder\Desktop\US POINTER\USPointer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61"/>
            <a:ext cx="2265218" cy="673903"/>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a:spLocks noChangeArrowheads="1"/>
          </p:cNvSpPr>
          <p:nvPr/>
        </p:nvSpPr>
        <p:spPr bwMode="auto">
          <a:xfrm>
            <a:off x="2547900" y="82322"/>
            <a:ext cx="6353342"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1524" tIns="35735" rIns="71524" bIns="35735" anchor="ctr"/>
          <a:lstStyle/>
          <a:p>
            <a:pPr algn="ctr">
              <a:buFont typeface="Wingdings" charset="0"/>
              <a:buNone/>
              <a:defRPr/>
            </a:pPr>
            <a:r>
              <a:rPr lang="en-GB" sz="3200" b="1" dirty="0">
                <a:solidFill>
                  <a:srgbClr val="59107A"/>
                </a:solidFill>
                <a:effectLst>
                  <a:outerShdw blurRad="63500" sx="102000" sy="102000" algn="ctr" rotWithShape="0">
                    <a:prstClr val="black">
                      <a:alpha val="40000"/>
                    </a:prstClr>
                  </a:outerShdw>
                </a:effectLst>
                <a:latin typeface="Arial" charset="0"/>
                <a:ea typeface="MS PGothic" charset="0"/>
                <a:cs typeface="MS PGothic" charset="0"/>
              </a:rPr>
              <a:t>What is the Point of POINTER ?</a:t>
            </a:r>
            <a:endParaRPr lang="en-US" sz="3200" b="1" dirty="0">
              <a:solidFill>
                <a:srgbClr val="59107A"/>
              </a:solidFill>
              <a:effectLst>
                <a:outerShdw blurRad="63500" sx="102000" sy="102000" algn="ctr" rotWithShape="0">
                  <a:prstClr val="black">
                    <a:alpha val="40000"/>
                  </a:prstClr>
                </a:outerShdw>
              </a:effectLst>
              <a:latin typeface="Arial" charset="0"/>
              <a:ea typeface="MS PGothic" charset="0"/>
              <a:cs typeface="MS PGothic" charset="0"/>
            </a:endParaRPr>
          </a:p>
        </p:txBody>
      </p:sp>
    </p:spTree>
    <p:extLst>
      <p:ext uri="{BB962C8B-B14F-4D97-AF65-F5344CB8AC3E}">
        <p14:creationId xmlns:p14="http://schemas.microsoft.com/office/powerpoint/2010/main" val="527180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3955" y="1097127"/>
            <a:ext cx="2428277" cy="3140281"/>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580" name="TextBox 4"/>
          <p:cNvSpPr txBox="1">
            <a:spLocks noChangeArrowheads="1"/>
          </p:cNvSpPr>
          <p:nvPr/>
        </p:nvSpPr>
        <p:spPr bwMode="auto">
          <a:xfrm>
            <a:off x="1179095" y="103309"/>
            <a:ext cx="6858000" cy="623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r>
              <a:rPr lang="en-US" altLang="en-US" sz="3600" b="1" dirty="0">
                <a:solidFill>
                  <a:srgbClr val="FF6600"/>
                </a:solidFill>
              </a:rPr>
              <a:t>If we </a:t>
            </a:r>
            <a:r>
              <a:rPr lang="en-US" altLang="en-US" sz="3600" b="1" u="sng" dirty="0">
                <a:solidFill>
                  <a:srgbClr val="FF6600"/>
                </a:solidFill>
              </a:rPr>
              <a:t>delay</a:t>
            </a:r>
            <a:r>
              <a:rPr lang="en-US" altLang="en-US" sz="3600" b="1" dirty="0">
                <a:solidFill>
                  <a:srgbClr val="FF6600"/>
                </a:solidFill>
              </a:rPr>
              <a:t> onset by 5 years…</a:t>
            </a:r>
          </a:p>
        </p:txBody>
      </p:sp>
      <p:pic>
        <p:nvPicPr>
          <p:cNvPr id="24581" name="Picture 2" descr="C:\Users\hsnyder\Desktop\2015_trajectory4.jpg"/>
          <p:cNvPicPr>
            <a:picLocks noChangeAspect="1" noChangeArrowheads="1"/>
          </p:cNvPicPr>
          <p:nvPr/>
        </p:nvPicPr>
        <p:blipFill>
          <a:blip r:embed="rId4">
            <a:extLst>
              <a:ext uri="{28A0092B-C50C-407E-A947-70E740481C1C}">
                <a14:useLocalDpi xmlns:a14="http://schemas.microsoft.com/office/drawing/2010/main" val="0"/>
              </a:ext>
            </a:extLst>
          </a:blip>
          <a:srcRect l="57187"/>
          <a:stretch>
            <a:fillRect/>
          </a:stretch>
        </p:blipFill>
        <p:spPr bwMode="auto">
          <a:xfrm>
            <a:off x="1891084" y="1557221"/>
            <a:ext cx="5434066" cy="222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2" descr="C:\Users\hsnyder\Desktop\2015_trajectory4.jpg"/>
          <p:cNvPicPr>
            <a:picLocks noChangeAspect="1" noChangeArrowheads="1"/>
          </p:cNvPicPr>
          <p:nvPr/>
        </p:nvPicPr>
        <p:blipFill>
          <a:blip r:embed="rId4">
            <a:extLst>
              <a:ext uri="{28A0092B-C50C-407E-A947-70E740481C1C}">
                <a14:useLocalDpi xmlns:a14="http://schemas.microsoft.com/office/drawing/2010/main" val="0"/>
              </a:ext>
            </a:extLst>
          </a:blip>
          <a:srcRect r="42731"/>
          <a:stretch>
            <a:fillRect/>
          </a:stretch>
        </p:blipFill>
        <p:spPr bwMode="auto">
          <a:xfrm>
            <a:off x="1658921" y="1346638"/>
            <a:ext cx="5898392" cy="1803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hidden"/>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4582"/>
                                        </p:tgtEl>
                                        <p:attrNameLst>
                                          <p:attrName>style.visibility</p:attrName>
                                        </p:attrNameLst>
                                      </p:cBhvr>
                                      <p:to>
                                        <p:strVal val="visible"/>
                                      </p:to>
                                    </p:set>
                                    <p:anim calcmode="lin" valueType="num">
                                      <p:cBhvr>
                                        <p:cTn id="10" dur="1000" fill="hold"/>
                                        <p:tgtEl>
                                          <p:spTgt spid="24582"/>
                                        </p:tgtEl>
                                        <p:attrNameLst>
                                          <p:attrName>ppt_w</p:attrName>
                                        </p:attrNameLst>
                                      </p:cBhvr>
                                      <p:tavLst>
                                        <p:tav tm="0">
                                          <p:val>
                                            <p:fltVal val="0"/>
                                          </p:val>
                                        </p:tav>
                                        <p:tav tm="100000">
                                          <p:val>
                                            <p:strVal val="#ppt_w"/>
                                          </p:val>
                                        </p:tav>
                                      </p:tavLst>
                                    </p:anim>
                                    <p:anim calcmode="lin" valueType="num">
                                      <p:cBhvr>
                                        <p:cTn id="11" dur="1000" fill="hold"/>
                                        <p:tgtEl>
                                          <p:spTgt spid="24582"/>
                                        </p:tgtEl>
                                        <p:attrNameLst>
                                          <p:attrName>ppt_h</p:attrName>
                                        </p:attrNameLst>
                                      </p:cBhvr>
                                      <p:tavLst>
                                        <p:tav tm="0">
                                          <p:val>
                                            <p:fltVal val="0"/>
                                          </p:val>
                                        </p:tav>
                                        <p:tav tm="100000">
                                          <p:val>
                                            <p:strVal val="#ppt_h"/>
                                          </p:val>
                                        </p:tav>
                                      </p:tavLst>
                                    </p:anim>
                                    <p:animEffect transition="in" filter="fade">
                                      <p:cBhvr>
                                        <p:cTn id="12" dur="1000"/>
                                        <p:tgtEl>
                                          <p:spTgt spid="2458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4582"/>
                                        </p:tgtEl>
                                        <p:attrNameLst>
                                          <p:attrName>style.visibility</p:attrName>
                                        </p:attrNameLst>
                                      </p:cBhvr>
                                      <p:to>
                                        <p:strVal val="hidden"/>
                                      </p:to>
                                    </p:set>
                                  </p:childTnLst>
                                </p:cTn>
                              </p:par>
                            </p:childTnLst>
                          </p:cTn>
                        </p:par>
                        <p:par>
                          <p:cTn id="17" fill="hold">
                            <p:stCondLst>
                              <p:cond delay="0"/>
                            </p:stCondLst>
                            <p:childTnLst>
                              <p:par>
                                <p:cTn id="18" presetID="53" presetClass="entr" presetSubtype="16" fill="hold" nodeType="afterEffect">
                                  <p:stCondLst>
                                    <p:cond delay="0"/>
                                  </p:stCondLst>
                                  <p:childTnLst>
                                    <p:set>
                                      <p:cBhvr>
                                        <p:cTn id="19" dur="1" fill="hold">
                                          <p:stCondLst>
                                            <p:cond delay="0"/>
                                          </p:stCondLst>
                                        </p:cTn>
                                        <p:tgtEl>
                                          <p:spTgt spid="24581"/>
                                        </p:tgtEl>
                                        <p:attrNameLst>
                                          <p:attrName>style.visibility</p:attrName>
                                        </p:attrNameLst>
                                      </p:cBhvr>
                                      <p:to>
                                        <p:strVal val="visible"/>
                                      </p:to>
                                    </p:set>
                                    <p:anim calcmode="lin" valueType="num">
                                      <p:cBhvr>
                                        <p:cTn id="20" dur="1000" fill="hold"/>
                                        <p:tgtEl>
                                          <p:spTgt spid="24581"/>
                                        </p:tgtEl>
                                        <p:attrNameLst>
                                          <p:attrName>ppt_w</p:attrName>
                                        </p:attrNameLst>
                                      </p:cBhvr>
                                      <p:tavLst>
                                        <p:tav tm="0">
                                          <p:val>
                                            <p:fltVal val="0"/>
                                          </p:val>
                                        </p:tav>
                                        <p:tav tm="100000">
                                          <p:val>
                                            <p:strVal val="#ppt_w"/>
                                          </p:val>
                                        </p:tav>
                                      </p:tavLst>
                                    </p:anim>
                                    <p:anim calcmode="lin" valueType="num">
                                      <p:cBhvr>
                                        <p:cTn id="21" dur="1000" fill="hold"/>
                                        <p:tgtEl>
                                          <p:spTgt spid="24581"/>
                                        </p:tgtEl>
                                        <p:attrNameLst>
                                          <p:attrName>ppt_h</p:attrName>
                                        </p:attrNameLst>
                                      </p:cBhvr>
                                      <p:tavLst>
                                        <p:tav tm="0">
                                          <p:val>
                                            <p:fltVal val="0"/>
                                          </p:val>
                                        </p:tav>
                                        <p:tav tm="100000">
                                          <p:val>
                                            <p:strVal val="#ppt_h"/>
                                          </p:val>
                                        </p:tav>
                                      </p:tavLst>
                                    </p:anim>
                                    <p:animEffect transition="in" filter="fade">
                                      <p:cBhvr>
                                        <p:cTn id="22"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642938"/>
            <a:ext cx="6858000" cy="3857625"/>
          </a:xfrm>
          <a:prstGeom prst="rect">
            <a:avLst/>
          </a:prstGeom>
        </p:spPr>
      </p:pic>
      <p:sp>
        <p:nvSpPr>
          <p:cNvPr id="7" name="Rectangle 6"/>
          <p:cNvSpPr/>
          <p:nvPr/>
        </p:nvSpPr>
        <p:spPr>
          <a:xfrm>
            <a:off x="3297967" y="3627201"/>
            <a:ext cx="2493653" cy="369332"/>
          </a:xfrm>
          <a:prstGeom prst="rect">
            <a:avLst/>
          </a:prstGeom>
          <a:effectLst>
            <a:outerShdw blurRad="50800" dist="38100" dir="2700000" algn="tl" rotWithShape="0">
              <a:prstClr val="black">
                <a:alpha val="40000"/>
              </a:prstClr>
            </a:outerShdw>
          </a:effectLst>
        </p:spPr>
        <p:txBody>
          <a:bodyPr wrap="none" lIns="68580" tIns="34290" rIns="68580" bIns="34290">
            <a:spAutoFit/>
          </a:bodyPr>
          <a:lstStyle/>
          <a:p>
            <a:pPr>
              <a:lnSpc>
                <a:spcPct val="110000"/>
              </a:lnSpc>
              <a:defRPr/>
            </a:pPr>
            <a:r>
              <a:rPr lang="en-US" b="1" dirty="0">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Charles </a:t>
            </a:r>
            <a:r>
              <a:rPr lang="en-US" b="1" dirty="0" err="1">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DeCarli</a:t>
            </a:r>
            <a:r>
              <a:rPr lang="en-US" b="1" dirty="0">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 MD</a:t>
            </a:r>
          </a:p>
        </p:txBody>
      </p:sp>
      <p:sp>
        <p:nvSpPr>
          <p:cNvPr id="8" name="Rectangle 7"/>
          <p:cNvSpPr/>
          <p:nvPr/>
        </p:nvSpPr>
        <p:spPr>
          <a:xfrm>
            <a:off x="3058031" y="3916162"/>
            <a:ext cx="2939861" cy="438838"/>
          </a:xfrm>
          <a:prstGeom prst="rect">
            <a:avLst/>
          </a:prstGeom>
          <a:effectLst>
            <a:outerShdw blurRad="50800" dist="38100" dir="2700000" algn="tl" rotWithShape="0">
              <a:prstClr val="black">
                <a:alpha val="40000"/>
              </a:prstClr>
            </a:outerShdw>
          </a:effectLst>
        </p:spPr>
        <p:txBody>
          <a:bodyPr wrap="none" lIns="68580" tIns="34290" rIns="68580" bIns="34290">
            <a:spAutoFit/>
          </a:bodyPr>
          <a:lstStyle/>
          <a:p>
            <a:pPr lvl="0" algn="ctr" fontAlgn="base">
              <a:lnSpc>
                <a:spcPct val="110000"/>
              </a:lnSpc>
              <a:spcAft>
                <a:spcPct val="0"/>
              </a:spcAft>
              <a:buClr>
                <a:srgbClr val="FAFD00"/>
              </a:buClr>
              <a:buSzPct val="75000"/>
              <a:defRPr/>
            </a:pPr>
            <a:r>
              <a:rPr lang="en-US" sz="1100" b="1" kern="0" dirty="0">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ondensed" charset="0"/>
                <a:ea typeface="American Typewriter Condensed" charset="0"/>
                <a:cs typeface="American Typewriter Condensed" charset="0"/>
              </a:rPr>
              <a:t>UC Davis Alzheimer’s Disease Center</a:t>
            </a:r>
          </a:p>
          <a:p>
            <a:pPr lvl="0" algn="ctr" fontAlgn="base">
              <a:lnSpc>
                <a:spcPct val="110000"/>
              </a:lnSpc>
              <a:spcAft>
                <a:spcPct val="0"/>
              </a:spcAft>
              <a:buClr>
                <a:srgbClr val="FAFD00"/>
              </a:buClr>
              <a:buSzPct val="75000"/>
              <a:defRPr/>
            </a:pPr>
            <a:r>
              <a:rPr lang="en-US" sz="1100" b="1" kern="0" dirty="0">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ondensed" charset="0"/>
                <a:ea typeface="American Typewriter Condensed" charset="0"/>
                <a:cs typeface="American Typewriter Condensed" charset="0"/>
              </a:rPr>
              <a:t>Imaging of Dementia and Aging (</a:t>
            </a:r>
            <a:r>
              <a:rPr lang="en-US" sz="1100" b="1" kern="0" dirty="0" err="1">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ondensed" charset="0"/>
                <a:ea typeface="American Typewriter Condensed" charset="0"/>
                <a:cs typeface="American Typewriter Condensed" charset="0"/>
              </a:rPr>
              <a:t>IDeA</a:t>
            </a:r>
            <a:r>
              <a:rPr lang="en-US" sz="1100" b="1" kern="0" dirty="0">
                <a:ln>
                  <a:solidFill>
                    <a:sysClr val="windowText" lastClr="000000"/>
                  </a:solidFill>
                </a:ln>
                <a:solidFill>
                  <a:schemeClr val="bg1"/>
                </a:solidFill>
                <a:effectLst>
                  <a:outerShdw blurRad="50800" dist="38100" dir="2700000" algn="tl" rotWithShape="0">
                    <a:prstClr val="black">
                      <a:alpha val="40000"/>
                    </a:prstClr>
                  </a:outerShdw>
                </a:effectLst>
                <a:latin typeface="American Typewriter Condensed" charset="0"/>
                <a:ea typeface="American Typewriter Condensed" charset="0"/>
                <a:cs typeface="American Typewriter Condensed" charset="0"/>
              </a:rPr>
              <a:t>) Laboratory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580" y="3706583"/>
            <a:ext cx="617081" cy="642391"/>
          </a:xfrm>
          <a:prstGeom prst="rect">
            <a:avLst/>
          </a:prstGeom>
        </p:spPr>
      </p:pic>
      <p:sp>
        <p:nvSpPr>
          <p:cNvPr id="3" name="Rectangle 2"/>
          <p:cNvSpPr/>
          <p:nvPr/>
        </p:nvSpPr>
        <p:spPr>
          <a:xfrm>
            <a:off x="2793419" y="2279285"/>
            <a:ext cx="3254737" cy="638636"/>
          </a:xfrm>
          <a:prstGeom prst="rect">
            <a:avLst/>
          </a:prstGeom>
        </p:spPr>
        <p:txBody>
          <a:bodyPr wrap="none" lIns="68580" tIns="34290" rIns="68580" bIns="34290">
            <a:spAutoFit/>
          </a:bodyPr>
          <a:lstStyle/>
          <a:p>
            <a:pPr algn="ctr"/>
            <a:r>
              <a:rPr lang="en-US" sz="3700" b="1" dirty="0">
                <a:ln w="19050">
                  <a:solidFill>
                    <a:schemeClr val="accent2"/>
                  </a:solidFill>
                </a:ln>
                <a:solidFill>
                  <a:srgbClr val="FFFF00"/>
                </a:solidFill>
                <a:effectLst>
                  <a:outerShdw blurRad="50800" dist="38100" dir="2700000" algn="tl" rotWithShape="0">
                    <a:prstClr val="black">
                      <a:alpha val="40000"/>
                    </a:prstClr>
                  </a:outerShdw>
                </a:effectLst>
                <a:latin typeface="American Typewriter" charset="0"/>
                <a:ea typeface="American Typewriter" charset="0"/>
                <a:cs typeface="American Typewriter" charset="0"/>
              </a:rPr>
              <a:t>THANK YOU</a:t>
            </a:r>
          </a:p>
        </p:txBody>
      </p:sp>
    </p:spTree>
    <p:extLst>
      <p:ext uri="{BB962C8B-B14F-4D97-AF65-F5344CB8AC3E}">
        <p14:creationId xmlns:p14="http://schemas.microsoft.com/office/powerpoint/2010/main" val="381838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1620774" y="807720"/>
          <a:ext cx="6057900" cy="386943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p:cNvSpPr>
            <a:spLocks noGrp="1"/>
          </p:cNvSpPr>
          <p:nvPr>
            <p:ph type="title"/>
          </p:nvPr>
        </p:nvSpPr>
        <p:spPr/>
        <p:txBody>
          <a:bodyPr/>
          <a:lstStyle/>
          <a:p>
            <a:r>
              <a:rPr lang="en-US" dirty="0"/>
              <a:t>Pathology of Dementia</a:t>
            </a:r>
          </a:p>
        </p:txBody>
      </p:sp>
    </p:spTree>
    <p:extLst>
      <p:ext uri="{BB962C8B-B14F-4D97-AF65-F5344CB8AC3E}">
        <p14:creationId xmlns:p14="http://schemas.microsoft.com/office/powerpoint/2010/main" val="118071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1620774" y="807720"/>
          <a:ext cx="6057900" cy="386943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p:cNvSpPr>
            <a:spLocks noGrp="1"/>
          </p:cNvSpPr>
          <p:nvPr>
            <p:ph type="title"/>
          </p:nvPr>
        </p:nvSpPr>
        <p:spPr>
          <a:xfrm>
            <a:off x="2048471" y="167640"/>
            <a:ext cx="5047059" cy="571500"/>
          </a:xfrm>
        </p:spPr>
        <p:txBody>
          <a:bodyPr/>
          <a:lstStyle/>
          <a:p>
            <a:r>
              <a:rPr lang="en-US" dirty="0"/>
              <a:t>Vascular Pathology of Dementia</a:t>
            </a:r>
          </a:p>
        </p:txBody>
      </p:sp>
    </p:spTree>
    <p:extLst>
      <p:ext uri="{BB962C8B-B14F-4D97-AF65-F5344CB8AC3E}">
        <p14:creationId xmlns:p14="http://schemas.microsoft.com/office/powerpoint/2010/main" val="128301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Markers of Subcortical Vascular Disease</a:t>
            </a:r>
          </a:p>
        </p:txBody>
      </p:sp>
      <p:pic>
        <p:nvPicPr>
          <p:cNvPr id="1638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462" y="1543050"/>
            <a:ext cx="2234804" cy="300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l="15273" t="12125" r="17250" b="16196"/>
          <a:stretch>
            <a:fillRect/>
          </a:stretch>
        </p:blipFill>
        <p:spPr bwMode="auto">
          <a:xfrm>
            <a:off x="3690938" y="1543051"/>
            <a:ext cx="2134791" cy="258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6794" t="13780" r="18854" b="14154"/>
          <a:stretch>
            <a:fillRect/>
          </a:stretch>
        </p:blipFill>
        <p:spPr bwMode="auto">
          <a:xfrm>
            <a:off x="5884070" y="2430066"/>
            <a:ext cx="2060972" cy="2603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a:xfrm>
            <a:off x="2063354" y="0"/>
            <a:ext cx="5047059" cy="571500"/>
          </a:xfrm>
        </p:spPr>
        <p:txBody>
          <a:bodyPr/>
          <a:lstStyle/>
          <a:p>
            <a:pPr eaLnBrk="1" hangingPunct="1">
              <a:defRPr/>
            </a:pPr>
            <a:r>
              <a:rPr lang="en-US"/>
              <a:t>Prevalence of MRI Infarcts</a:t>
            </a:r>
          </a:p>
        </p:txBody>
      </p:sp>
      <p:sp>
        <p:nvSpPr>
          <p:cNvPr id="17411" name="Text Box 4"/>
          <p:cNvSpPr txBox="1">
            <a:spLocks noChangeArrowheads="1"/>
          </p:cNvSpPr>
          <p:nvPr/>
        </p:nvSpPr>
        <p:spPr bwMode="auto">
          <a:xfrm>
            <a:off x="3248026" y="4716066"/>
            <a:ext cx="3531894"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Clr>
                <a:schemeClr val="tx2"/>
              </a:buClr>
              <a:buSzPct val="75000"/>
              <a:buFont typeface="Monotype Sorts"/>
              <a:buChar char="l"/>
              <a:defRPr sz="3200" b="1">
                <a:solidFill>
                  <a:schemeClr val="tx1"/>
                </a:solidFill>
                <a:latin typeface="Helvetica" panose="020B0604020202020204" pitchFamily="34" charset="0"/>
              </a:defRPr>
            </a:lvl1pPr>
            <a:lvl2pPr marL="742950" indent="-285750">
              <a:lnSpc>
                <a:spcPct val="90000"/>
              </a:lnSpc>
              <a:spcBef>
                <a:spcPct val="30000"/>
              </a:spcBef>
              <a:buClr>
                <a:schemeClr val="tx2"/>
              </a:buClr>
              <a:buSzPct val="85000"/>
              <a:buFont typeface="Monotype Sorts"/>
              <a:buChar char="u"/>
              <a:defRPr sz="3200" b="1">
                <a:solidFill>
                  <a:schemeClr val="tx1"/>
                </a:solidFill>
                <a:latin typeface="Helvetica" panose="020B0604020202020204" pitchFamily="34" charset="0"/>
              </a:defRPr>
            </a:lvl2pPr>
            <a:lvl3pPr marL="1143000" indent="-228600">
              <a:lnSpc>
                <a:spcPct val="90000"/>
              </a:lnSpc>
              <a:spcBef>
                <a:spcPct val="30000"/>
              </a:spcBef>
              <a:buClr>
                <a:schemeClr val="tx2"/>
              </a:buClr>
              <a:buSzPct val="80000"/>
              <a:buFont typeface="Wingdings" panose="05000000000000000000" pitchFamily="2" charset="2"/>
              <a:buChar char="Ø"/>
              <a:defRPr sz="2800" b="1">
                <a:solidFill>
                  <a:schemeClr val="tx1"/>
                </a:solidFill>
                <a:latin typeface="Helvetica" panose="020B0604020202020204" pitchFamily="34" charset="0"/>
              </a:defRPr>
            </a:lvl3pPr>
            <a:lvl4pPr marL="1600200" indent="-228600">
              <a:lnSpc>
                <a:spcPct val="90000"/>
              </a:lnSpc>
              <a:spcBef>
                <a:spcPct val="30000"/>
              </a:spcBef>
              <a:buClr>
                <a:schemeClr val="tx2"/>
              </a:buClr>
              <a:buSzPct val="70000"/>
              <a:buFont typeface="Monotype Sorts"/>
              <a:buChar char="n"/>
              <a:defRPr sz="2400" b="1">
                <a:solidFill>
                  <a:schemeClr val="tx1"/>
                </a:solidFill>
                <a:latin typeface="Helvetica" panose="020B0604020202020204" pitchFamily="34" charset="0"/>
              </a:defRPr>
            </a:lvl4pPr>
            <a:lvl5pPr marL="2057400" indent="-228600">
              <a:lnSpc>
                <a:spcPct val="90000"/>
              </a:lnSpc>
              <a:spcBef>
                <a:spcPct val="30000"/>
              </a:spcBef>
              <a:buClr>
                <a:schemeClr val="tx2"/>
              </a:buClr>
              <a:buSzPct val="100000"/>
              <a:buChar char="*"/>
              <a:defRPr sz="2000" b="1">
                <a:solidFill>
                  <a:schemeClr val="tx1"/>
                </a:solidFill>
                <a:latin typeface="Helvetica"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2000" b="1">
                <a:solidFill>
                  <a:schemeClr val="tx1"/>
                </a:solidFill>
                <a:latin typeface="Helvetica" panose="020B0604020202020204" pitchFamily="34" charset="0"/>
              </a:defRPr>
            </a:lvl9pPr>
          </a:lstStyle>
          <a:p>
            <a:pPr eaLnBrk="1" hangingPunct="1">
              <a:lnSpc>
                <a:spcPct val="100000"/>
              </a:lnSpc>
              <a:spcBef>
                <a:spcPct val="0"/>
              </a:spcBef>
              <a:buClrTx/>
              <a:buSzTx/>
              <a:buFontTx/>
              <a:buNone/>
            </a:pPr>
            <a:r>
              <a:rPr lang="en-US" altLang="en-US" sz="1400" b="0"/>
              <a:t>DeCarli, et al. Neurobiology of Aging, 2005</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358" y="507208"/>
            <a:ext cx="6518672" cy="4194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2000 AAN residents lecture">
  <a:themeElements>
    <a:clrScheme name="">
      <a:dk1>
        <a:srgbClr val="000000"/>
      </a:dk1>
      <a:lt1>
        <a:srgbClr val="FFFFFF"/>
      </a:lt1>
      <a:dk2>
        <a:srgbClr val="00279F"/>
      </a:dk2>
      <a:lt2>
        <a:srgbClr val="FAFD00"/>
      </a:lt2>
      <a:accent1>
        <a:srgbClr val="00DFCA"/>
      </a:accent1>
      <a:accent2>
        <a:srgbClr val="DC0081"/>
      </a:accent2>
      <a:accent3>
        <a:srgbClr val="AAACCD"/>
      </a:accent3>
      <a:accent4>
        <a:srgbClr val="DADADA"/>
      </a:accent4>
      <a:accent5>
        <a:srgbClr val="AAECE1"/>
      </a:accent5>
      <a:accent6>
        <a:srgbClr val="C70074"/>
      </a:accent6>
      <a:hlink>
        <a:srgbClr val="FFFFFF"/>
      </a:hlink>
      <a:folHlink>
        <a:srgbClr val="CECECE"/>
      </a:folHlink>
    </a:clrScheme>
    <a:fontScheme name="2000 AAN residents lectur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000 AAN residents 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0 AAN residents l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0 AAN residents lect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0 AAN residents lect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0 AAN residents lect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0 AAN residents lect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0 AAN residents lect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CVD and Frontal Cognitive Control Systems Cognitive Aging is not just getting older 082911</Template>
  <TotalTime>22297</TotalTime>
  <Words>1366</Words>
  <Application>Microsoft Office PowerPoint</Application>
  <PresentationFormat>On-screen Show (16:9)</PresentationFormat>
  <Paragraphs>257</Paragraphs>
  <Slides>56</Slides>
  <Notes>18</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74" baseType="lpstr">
      <vt:lpstr>MS PGothic</vt:lpstr>
      <vt:lpstr>American Typewriter</vt:lpstr>
      <vt:lpstr>American Typewriter Condensed</vt:lpstr>
      <vt:lpstr>Arial</vt:lpstr>
      <vt:lpstr>Calibri</vt:lpstr>
      <vt:lpstr>Calibri Light</vt:lpstr>
      <vt:lpstr>Helvetica</vt:lpstr>
      <vt:lpstr>Mangal</vt:lpstr>
      <vt:lpstr>Monotype Sorts</vt:lpstr>
      <vt:lpstr>msgothic</vt:lpstr>
      <vt:lpstr>Times</vt:lpstr>
      <vt:lpstr>Times New Roman</vt:lpstr>
      <vt:lpstr>Univers 57 Condensed</vt:lpstr>
      <vt:lpstr>Wingdings</vt:lpstr>
      <vt:lpstr>2000 AAN residents lecture</vt:lpstr>
      <vt:lpstr>Office Theme</vt:lpstr>
      <vt:lpstr>1_Office Theme</vt:lpstr>
      <vt:lpstr>Microsoft Excel Chart</vt:lpstr>
      <vt:lpstr>Life’s Simple 7 What You Can Do To Improve Your Brain Health </vt:lpstr>
      <vt:lpstr>PowerPoint Presentation</vt:lpstr>
      <vt:lpstr>PowerPoint Presentation</vt:lpstr>
      <vt:lpstr>PowerPoint Presentation</vt:lpstr>
      <vt:lpstr>Increasing odds of Dementia with Number of Vascular Risk Factors</vt:lpstr>
      <vt:lpstr>Pathology of Dementia</vt:lpstr>
      <vt:lpstr>Vascular Pathology of Dementia</vt:lpstr>
      <vt:lpstr>Markers of Subcortical Vascular Disease</vt:lpstr>
      <vt:lpstr>Prevalence of MRI Infarcts</vt:lpstr>
      <vt:lpstr>PowerPoint Presentation</vt:lpstr>
      <vt:lpstr>Aging White Matter Disease </vt:lpstr>
      <vt:lpstr>PowerPoint Presentation</vt:lpstr>
      <vt:lpstr>PowerPoint Presentation</vt:lpstr>
      <vt:lpstr>Risk Factors, Age and Brain Volume</vt:lpstr>
      <vt:lpstr>Dementia Risk with MRI Vascular Measures </vt:lpstr>
      <vt:lpstr>Hypothetical Model of Vascular Disease and Brain Injury</vt:lpstr>
      <vt:lpstr>Summary</vt:lpstr>
      <vt:lpstr>PowerPoint Presentation</vt:lpstr>
      <vt:lpstr>Impact of Intervention</vt:lpstr>
      <vt:lpstr>PowerPoint Presentation</vt:lpstr>
      <vt:lpstr>PowerPoint Presentation</vt:lpstr>
      <vt:lpstr>PowerPoint Presentation</vt:lpstr>
      <vt:lpstr>A Few Words About Diet</vt:lpstr>
      <vt:lpstr>Dietary Approaches to Stop Hypertension (DASH)</vt:lpstr>
      <vt:lpstr>Secondary Dietary Metrics</vt:lpstr>
      <vt:lpstr>Other Diets</vt:lpstr>
      <vt:lpstr>PowerPoint Presentation</vt:lpstr>
      <vt:lpstr>Study Design</vt:lpstr>
      <vt:lpstr>Definition of Impairment</vt:lpstr>
      <vt:lpstr>Impact on Cognition</vt:lpstr>
      <vt:lpstr>Impact on Cognition</vt:lpstr>
      <vt:lpstr>Impact of Individual Components</vt:lpstr>
      <vt:lpstr>PowerPoint Presentation</vt:lpstr>
      <vt:lpstr>Impact on Cognition and Brain</vt:lpstr>
      <vt:lpstr>PowerPoint Presentation</vt:lpstr>
      <vt:lpstr>PowerPoint Presentation</vt:lpstr>
      <vt:lpstr>PowerPoint Presentation</vt:lpstr>
      <vt:lpstr>PowerPoint Presentation</vt:lpstr>
      <vt:lpstr>PowerPoint Presentation</vt:lpstr>
      <vt:lpstr>PowerPoint Presentation</vt:lpstr>
      <vt:lpstr>Conclusions</vt:lpstr>
      <vt:lpstr>Life’s Simple 7</vt:lpstr>
      <vt:lpstr>Life’s Simple 7</vt:lpstr>
      <vt:lpstr>Life’s Simple 7</vt:lpstr>
      <vt:lpstr>Life’s Simple 7</vt:lpstr>
      <vt:lpstr>Life’s Simple 7</vt:lpstr>
      <vt:lpstr>Life’s Simple 7</vt:lpstr>
      <vt:lpstr>Life’s Simple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IQ Solutions,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rmcmullen</dc:creator>
  <cp:lastModifiedBy>Charles DeCarli</cp:lastModifiedBy>
  <cp:revision>194</cp:revision>
  <dcterms:created xsi:type="dcterms:W3CDTF">2010-02-26T23:04:52Z</dcterms:created>
  <dcterms:modified xsi:type="dcterms:W3CDTF">2019-03-07T04:22:02Z</dcterms:modified>
</cp:coreProperties>
</file>